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charts/chart2.xml" ContentType="application/vnd.openxmlformats-officedocument.drawingml.chart+xml"/>
  <Override PartName="/ppt/notesSlides/notesSlide8.xml" ContentType="application/vnd.openxmlformats-officedocument.presentationml.notesSlide+xml"/>
  <Override PartName="/ppt/charts/chart3.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57" r:id="rId3"/>
    <p:sldId id="258" r:id="rId4"/>
    <p:sldId id="267" r:id="rId5"/>
    <p:sldId id="263" r:id="rId6"/>
    <p:sldId id="264" r:id="rId7"/>
    <p:sldId id="265" r:id="rId8"/>
    <p:sldId id="262" r:id="rId9"/>
    <p:sldId id="261" r:id="rId10"/>
    <p:sldId id="260" r:id="rId11"/>
    <p:sldId id="259" r:id="rId12"/>
    <p:sldId id="266" r:id="rId13"/>
    <p:sldId id="268" r:id="rId14"/>
    <p:sldId id="269" r:id="rId15"/>
    <p:sldId id="270" r:id="rId16"/>
    <p:sldId id="271" r:id="rId17"/>
    <p:sldId id="272"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0"/>
    <p:restoredTop sz="94660"/>
  </p:normalViewPr>
  <p:slideViewPr>
    <p:cSldViewPr>
      <p:cViewPr varScale="1">
        <p:scale>
          <a:sx n="81" d="100"/>
          <a:sy n="81" d="100"/>
        </p:scale>
        <p:origin x="-1056" y="-90"/>
      </p:cViewPr>
      <p:guideLst>
        <p:guide orient="horz" pos="2160"/>
        <p:guide pos="2880"/>
      </p:guideLst>
    </p:cSldViewPr>
  </p:slideViewPr>
  <p:notesTextViewPr>
    <p:cViewPr>
      <p:scale>
        <a:sx n="1" d="1"/>
        <a:sy n="1" d="1"/>
      </p:scale>
      <p:origin x="0" y="1008"/>
    </p:cViewPr>
  </p:notesTextViewPr>
  <p:sorterViewPr>
    <p:cViewPr>
      <p:scale>
        <a:sx n="100" d="100"/>
        <a:sy n="100" d="100"/>
      </p:scale>
      <p:origin x="0" y="1308"/>
    </p:cViewPr>
  </p:sorterViewPr>
  <p:notesViewPr>
    <p:cSldViewPr>
      <p:cViewPr>
        <p:scale>
          <a:sx n="170" d="100"/>
          <a:sy n="170" d="100"/>
        </p:scale>
        <p:origin x="-384" y="381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invertIfNegative val="0"/>
          <c:dLbls>
            <c:showLegendKey val="0"/>
            <c:showVal val="1"/>
            <c:showCatName val="0"/>
            <c:showSerName val="0"/>
            <c:showPercent val="0"/>
            <c:showBubbleSize val="0"/>
            <c:showLeaderLines val="0"/>
          </c:dLbls>
          <c:cat>
            <c:strRef>
              <c:f>Sheet1!$A$1:$E$1</c:f>
              <c:strCache>
                <c:ptCount val="5"/>
                <c:pt idx="0">
                  <c:v>PDI</c:v>
                </c:pt>
                <c:pt idx="1">
                  <c:v>IDV</c:v>
                </c:pt>
                <c:pt idx="2">
                  <c:v>MAS</c:v>
                </c:pt>
                <c:pt idx="3">
                  <c:v>UAI</c:v>
                </c:pt>
                <c:pt idx="4">
                  <c:v>LTO</c:v>
                </c:pt>
              </c:strCache>
            </c:strRef>
          </c:cat>
          <c:val>
            <c:numRef>
              <c:f>Sheet1!$A$2:$E$2</c:f>
              <c:numCache>
                <c:formatCode>General</c:formatCode>
                <c:ptCount val="5"/>
                <c:pt idx="0">
                  <c:v>40</c:v>
                </c:pt>
                <c:pt idx="1">
                  <c:v>91</c:v>
                </c:pt>
                <c:pt idx="2">
                  <c:v>62</c:v>
                </c:pt>
                <c:pt idx="3">
                  <c:v>46</c:v>
                </c:pt>
                <c:pt idx="4">
                  <c:v>29</c:v>
                </c:pt>
              </c:numCache>
            </c:numRef>
          </c:val>
        </c:ser>
        <c:dLbls>
          <c:showLegendKey val="0"/>
          <c:showVal val="0"/>
          <c:showCatName val="0"/>
          <c:showSerName val="0"/>
          <c:showPercent val="0"/>
          <c:showBubbleSize val="0"/>
        </c:dLbls>
        <c:gapWidth val="150"/>
        <c:axId val="145581952"/>
        <c:axId val="145677696"/>
      </c:barChart>
      <c:catAx>
        <c:axId val="145581952"/>
        <c:scaling>
          <c:orientation val="minMax"/>
        </c:scaling>
        <c:delete val="0"/>
        <c:axPos val="l"/>
        <c:majorTickMark val="out"/>
        <c:minorTickMark val="none"/>
        <c:tickLblPos val="nextTo"/>
        <c:crossAx val="145677696"/>
        <c:crosses val="autoZero"/>
        <c:auto val="1"/>
        <c:lblAlgn val="ctr"/>
        <c:lblOffset val="100"/>
        <c:noMultiLvlLbl val="0"/>
      </c:catAx>
      <c:valAx>
        <c:axId val="145677696"/>
        <c:scaling>
          <c:orientation val="minMax"/>
        </c:scaling>
        <c:delete val="0"/>
        <c:axPos val="b"/>
        <c:majorGridlines/>
        <c:numFmt formatCode="General" sourceLinked="1"/>
        <c:majorTickMark val="out"/>
        <c:minorTickMark val="none"/>
        <c:tickLblPos val="nextTo"/>
        <c:crossAx val="145581952"/>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invertIfNegative val="0"/>
          <c:dLbls>
            <c:showLegendKey val="0"/>
            <c:showVal val="1"/>
            <c:showCatName val="0"/>
            <c:showSerName val="0"/>
            <c:showPercent val="0"/>
            <c:showBubbleSize val="0"/>
            <c:showLeaderLines val="0"/>
          </c:dLbls>
          <c:cat>
            <c:strRef>
              <c:f>Sheet1!$A$1:$E$1</c:f>
              <c:strCache>
                <c:ptCount val="5"/>
                <c:pt idx="0">
                  <c:v>PDI</c:v>
                </c:pt>
                <c:pt idx="1">
                  <c:v>IDV</c:v>
                </c:pt>
                <c:pt idx="2">
                  <c:v>MAS</c:v>
                </c:pt>
                <c:pt idx="3">
                  <c:v>UAI</c:v>
                </c:pt>
                <c:pt idx="4">
                  <c:v>LTO</c:v>
                </c:pt>
              </c:strCache>
            </c:strRef>
          </c:cat>
          <c:val>
            <c:numRef>
              <c:f>Sheet1!$A$2:$E$2</c:f>
              <c:numCache>
                <c:formatCode>General</c:formatCode>
                <c:ptCount val="5"/>
                <c:pt idx="0">
                  <c:v>35</c:v>
                </c:pt>
                <c:pt idx="1">
                  <c:v>67</c:v>
                </c:pt>
                <c:pt idx="2">
                  <c:v>66</c:v>
                </c:pt>
                <c:pt idx="3">
                  <c:v>65</c:v>
                </c:pt>
                <c:pt idx="4">
                  <c:v>31</c:v>
                </c:pt>
              </c:numCache>
            </c:numRef>
          </c:val>
        </c:ser>
        <c:dLbls>
          <c:showLegendKey val="0"/>
          <c:showVal val="0"/>
          <c:showCatName val="0"/>
          <c:showSerName val="0"/>
          <c:showPercent val="0"/>
          <c:showBubbleSize val="0"/>
        </c:dLbls>
        <c:gapWidth val="150"/>
        <c:axId val="150988288"/>
        <c:axId val="150989824"/>
      </c:barChart>
      <c:catAx>
        <c:axId val="150988288"/>
        <c:scaling>
          <c:orientation val="minMax"/>
        </c:scaling>
        <c:delete val="0"/>
        <c:axPos val="l"/>
        <c:majorTickMark val="out"/>
        <c:minorTickMark val="none"/>
        <c:tickLblPos val="nextTo"/>
        <c:crossAx val="150989824"/>
        <c:crosses val="autoZero"/>
        <c:auto val="1"/>
        <c:lblAlgn val="ctr"/>
        <c:lblOffset val="100"/>
        <c:noMultiLvlLbl val="0"/>
      </c:catAx>
      <c:valAx>
        <c:axId val="150989824"/>
        <c:scaling>
          <c:orientation val="minMax"/>
        </c:scaling>
        <c:delete val="0"/>
        <c:axPos val="b"/>
        <c:majorGridlines/>
        <c:numFmt formatCode="General" sourceLinked="1"/>
        <c:majorTickMark val="out"/>
        <c:minorTickMark val="none"/>
        <c:tickLblPos val="nextTo"/>
        <c:crossAx val="150988288"/>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invertIfNegative val="0"/>
          <c:dLbls>
            <c:showLegendKey val="0"/>
            <c:showVal val="1"/>
            <c:showCatName val="0"/>
            <c:showSerName val="0"/>
            <c:showPercent val="0"/>
            <c:showBubbleSize val="0"/>
            <c:showLeaderLines val="0"/>
          </c:dLbls>
          <c:cat>
            <c:strRef>
              <c:f>Sheet1!$A$1:$E$1</c:f>
              <c:strCache>
                <c:ptCount val="5"/>
                <c:pt idx="0">
                  <c:v>PDI</c:v>
                </c:pt>
                <c:pt idx="1">
                  <c:v>IDV</c:v>
                </c:pt>
                <c:pt idx="2">
                  <c:v>MAS</c:v>
                </c:pt>
                <c:pt idx="3">
                  <c:v>UAI</c:v>
                </c:pt>
                <c:pt idx="4">
                  <c:v>LTO</c:v>
                </c:pt>
              </c:strCache>
            </c:strRef>
          </c:cat>
          <c:val>
            <c:numRef>
              <c:f>Sheet1!$A$2:$E$2</c:f>
              <c:numCache>
                <c:formatCode>General</c:formatCode>
                <c:ptCount val="5"/>
                <c:pt idx="0">
                  <c:v>95</c:v>
                </c:pt>
                <c:pt idx="1">
                  <c:v>6</c:v>
                </c:pt>
                <c:pt idx="2">
                  <c:v>37</c:v>
                </c:pt>
                <c:pt idx="3">
                  <c:v>101</c:v>
                </c:pt>
                <c:pt idx="4">
                  <c:v>0</c:v>
                </c:pt>
              </c:numCache>
            </c:numRef>
          </c:val>
        </c:ser>
        <c:dLbls>
          <c:showLegendKey val="0"/>
          <c:showVal val="0"/>
          <c:showCatName val="0"/>
          <c:showSerName val="0"/>
          <c:showPercent val="0"/>
          <c:showBubbleSize val="0"/>
        </c:dLbls>
        <c:gapWidth val="150"/>
        <c:axId val="150959232"/>
        <c:axId val="150960768"/>
      </c:barChart>
      <c:catAx>
        <c:axId val="150959232"/>
        <c:scaling>
          <c:orientation val="minMax"/>
        </c:scaling>
        <c:delete val="0"/>
        <c:axPos val="l"/>
        <c:majorTickMark val="out"/>
        <c:minorTickMark val="none"/>
        <c:tickLblPos val="nextTo"/>
        <c:crossAx val="150960768"/>
        <c:crosses val="autoZero"/>
        <c:auto val="1"/>
        <c:lblAlgn val="ctr"/>
        <c:lblOffset val="100"/>
        <c:noMultiLvlLbl val="0"/>
      </c:catAx>
      <c:valAx>
        <c:axId val="150960768"/>
        <c:scaling>
          <c:orientation val="minMax"/>
        </c:scaling>
        <c:delete val="0"/>
        <c:axPos val="b"/>
        <c:majorGridlines/>
        <c:numFmt formatCode="General" sourceLinked="1"/>
        <c:majorTickMark val="out"/>
        <c:minorTickMark val="none"/>
        <c:tickLblPos val="nextTo"/>
        <c:crossAx val="150959232"/>
        <c:crosses val="autoZero"/>
        <c:crossBetween val="between"/>
      </c:valAx>
    </c:plotArea>
    <c:legend>
      <c:legendPos val="r"/>
      <c:layout>
        <c:manualLayout>
          <c:xMode val="edge"/>
          <c:yMode val="edge"/>
          <c:x val="0.91684006513074756"/>
          <c:y val="0.88824282620943917"/>
          <c:w val="7.0814255856906774E-2"/>
          <c:h val="0.11175717379056088"/>
        </c:manualLayout>
      </c:layout>
      <c:overlay val="0"/>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360D1E-3041-4DC9-9B3D-C85328592F9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CFB79076-034B-4BEF-97F7-C8F3117EB112}">
      <dgm:prSet phldrT="[Text]"/>
      <dgm:spPr/>
      <dgm:t>
        <a:bodyPr/>
        <a:lstStyle/>
        <a:p>
          <a:r>
            <a:rPr lang="en-US" dirty="0" smtClean="0"/>
            <a:t>SERVPERF</a:t>
          </a:r>
          <a:endParaRPr lang="en-US" dirty="0"/>
        </a:p>
      </dgm:t>
    </dgm:pt>
    <dgm:pt modelId="{BEA276CC-4650-4EE4-BA13-D579249BC8BC}" type="parTrans" cxnId="{C2370089-30F9-41FC-9F17-37FF453636DE}">
      <dgm:prSet/>
      <dgm:spPr/>
      <dgm:t>
        <a:bodyPr/>
        <a:lstStyle/>
        <a:p>
          <a:endParaRPr lang="en-US"/>
        </a:p>
      </dgm:t>
    </dgm:pt>
    <dgm:pt modelId="{DE263BED-0DC8-4FEF-9DBE-9268CB37C3D9}" type="sibTrans" cxnId="{C2370089-30F9-41FC-9F17-37FF453636DE}">
      <dgm:prSet/>
      <dgm:spPr/>
      <dgm:t>
        <a:bodyPr/>
        <a:lstStyle/>
        <a:p>
          <a:endParaRPr lang="en-US"/>
        </a:p>
      </dgm:t>
    </dgm:pt>
    <dgm:pt modelId="{DE7EAD57-EA14-4C97-A1CD-069A0F6FF2E9}">
      <dgm:prSet phldrT="[Text]"/>
      <dgm:spPr/>
      <dgm:t>
        <a:bodyPr/>
        <a:lstStyle/>
        <a:p>
          <a:r>
            <a:rPr lang="en-US" dirty="0" smtClean="0"/>
            <a:t>SERVQUAL</a:t>
          </a:r>
          <a:endParaRPr lang="en-US" dirty="0"/>
        </a:p>
      </dgm:t>
    </dgm:pt>
    <dgm:pt modelId="{1DF28003-95ED-42C7-B577-DAE4C286FA0F}" type="parTrans" cxnId="{5AD22E23-A814-4EBB-A8A7-95BDFCB52CF1}">
      <dgm:prSet/>
      <dgm:spPr/>
      <dgm:t>
        <a:bodyPr/>
        <a:lstStyle/>
        <a:p>
          <a:endParaRPr lang="en-US"/>
        </a:p>
      </dgm:t>
    </dgm:pt>
    <dgm:pt modelId="{31A4B355-DFC3-4438-986F-B9D429405C57}" type="sibTrans" cxnId="{5AD22E23-A814-4EBB-A8A7-95BDFCB52CF1}">
      <dgm:prSet/>
      <dgm:spPr/>
      <dgm:t>
        <a:bodyPr/>
        <a:lstStyle/>
        <a:p>
          <a:endParaRPr lang="en-US"/>
        </a:p>
      </dgm:t>
    </dgm:pt>
    <dgm:pt modelId="{BE95621C-1A12-4321-B208-FABB81760BE2}">
      <dgm:prSet phldrT="[Text]"/>
      <dgm:spPr/>
      <dgm:t>
        <a:bodyPr/>
        <a:lstStyle/>
        <a:p>
          <a:r>
            <a:rPr lang="en-US" dirty="0" smtClean="0"/>
            <a:t>Hofstede’s Model</a:t>
          </a:r>
          <a:endParaRPr lang="en-US" dirty="0"/>
        </a:p>
      </dgm:t>
    </dgm:pt>
    <dgm:pt modelId="{BC91E93A-446B-4F7C-AC54-36EC5989FE4E}" type="parTrans" cxnId="{5F11DC14-0FD7-41D5-9756-CB0F2A01DE7B}">
      <dgm:prSet/>
      <dgm:spPr/>
      <dgm:t>
        <a:bodyPr/>
        <a:lstStyle/>
        <a:p>
          <a:endParaRPr lang="en-US"/>
        </a:p>
      </dgm:t>
    </dgm:pt>
    <dgm:pt modelId="{BDCD0858-645E-430A-B775-7CDF0523F09B}" type="sibTrans" cxnId="{5F11DC14-0FD7-41D5-9756-CB0F2A01DE7B}">
      <dgm:prSet/>
      <dgm:spPr/>
      <dgm:t>
        <a:bodyPr/>
        <a:lstStyle/>
        <a:p>
          <a:endParaRPr lang="en-US"/>
        </a:p>
      </dgm:t>
    </dgm:pt>
    <dgm:pt modelId="{C920C61A-EFB1-448A-9E89-4A7CCD69683A}">
      <dgm:prSet phldrT="[Text]"/>
      <dgm:spPr/>
      <dgm:t>
        <a:bodyPr/>
        <a:lstStyle/>
        <a:p>
          <a:r>
            <a:rPr lang="en-US" dirty="0" smtClean="0"/>
            <a:t>Global Expansion?</a:t>
          </a:r>
          <a:endParaRPr lang="en-US" dirty="0"/>
        </a:p>
      </dgm:t>
    </dgm:pt>
    <dgm:pt modelId="{99ABCDB9-496C-466F-9FC4-273994D78BB2}" type="parTrans" cxnId="{3F48BE1F-415C-41E4-AF66-2FFEBB450E02}">
      <dgm:prSet/>
      <dgm:spPr/>
      <dgm:t>
        <a:bodyPr/>
        <a:lstStyle/>
        <a:p>
          <a:endParaRPr lang="en-US"/>
        </a:p>
      </dgm:t>
    </dgm:pt>
    <dgm:pt modelId="{06D7528D-9754-4C9F-A1F4-77252B1A21DF}" type="sibTrans" cxnId="{3F48BE1F-415C-41E4-AF66-2FFEBB450E02}">
      <dgm:prSet/>
      <dgm:spPr/>
      <dgm:t>
        <a:bodyPr/>
        <a:lstStyle/>
        <a:p>
          <a:endParaRPr lang="en-US"/>
        </a:p>
      </dgm:t>
    </dgm:pt>
    <dgm:pt modelId="{59E8FF8E-938B-48B5-A841-754C3C94E07C}">
      <dgm:prSet phldrT="[Text]"/>
      <dgm:spPr/>
      <dgm:t>
        <a:bodyPr/>
        <a:lstStyle/>
        <a:p>
          <a:r>
            <a:rPr lang="en-US" dirty="0" smtClean="0"/>
            <a:t>Three categories of service?</a:t>
          </a:r>
          <a:endParaRPr lang="en-US" dirty="0"/>
        </a:p>
      </dgm:t>
    </dgm:pt>
    <dgm:pt modelId="{18409FD4-3450-4F2F-A946-32F154384FED}" type="parTrans" cxnId="{72B26174-0F0B-498A-9313-AC1193844BB9}">
      <dgm:prSet/>
      <dgm:spPr/>
      <dgm:t>
        <a:bodyPr/>
        <a:lstStyle/>
        <a:p>
          <a:endParaRPr lang="en-US"/>
        </a:p>
      </dgm:t>
    </dgm:pt>
    <dgm:pt modelId="{559BF7D5-42DB-4E09-A768-7FDA567206BF}" type="sibTrans" cxnId="{72B26174-0F0B-498A-9313-AC1193844BB9}">
      <dgm:prSet/>
      <dgm:spPr/>
      <dgm:t>
        <a:bodyPr/>
        <a:lstStyle/>
        <a:p>
          <a:endParaRPr lang="en-US"/>
        </a:p>
      </dgm:t>
    </dgm:pt>
    <dgm:pt modelId="{6B4BC5E8-18B1-47E3-B6DA-C6D9F1A45930}" type="pres">
      <dgm:prSet presAssocID="{00360D1E-3041-4DC9-9B3D-C85328592F98}" presName="diagram" presStyleCnt="0">
        <dgm:presLayoutVars>
          <dgm:dir/>
          <dgm:resizeHandles val="exact"/>
        </dgm:presLayoutVars>
      </dgm:prSet>
      <dgm:spPr/>
      <dgm:t>
        <a:bodyPr/>
        <a:lstStyle/>
        <a:p>
          <a:endParaRPr lang="en-US"/>
        </a:p>
      </dgm:t>
    </dgm:pt>
    <dgm:pt modelId="{482EEEFF-39C0-4168-8939-C22F9664B1EF}" type="pres">
      <dgm:prSet presAssocID="{CFB79076-034B-4BEF-97F7-C8F3117EB112}" presName="node" presStyleLbl="node1" presStyleIdx="0" presStyleCnt="5">
        <dgm:presLayoutVars>
          <dgm:bulletEnabled val="1"/>
        </dgm:presLayoutVars>
      </dgm:prSet>
      <dgm:spPr/>
      <dgm:t>
        <a:bodyPr/>
        <a:lstStyle/>
        <a:p>
          <a:endParaRPr lang="en-US"/>
        </a:p>
      </dgm:t>
    </dgm:pt>
    <dgm:pt modelId="{1AD8CE34-C80D-415B-914A-ADCF1063C1AB}" type="pres">
      <dgm:prSet presAssocID="{DE263BED-0DC8-4FEF-9DBE-9268CB37C3D9}" presName="sibTrans" presStyleCnt="0"/>
      <dgm:spPr/>
    </dgm:pt>
    <dgm:pt modelId="{C2CE6A8E-3F71-4DDB-A769-BF4F2855738A}" type="pres">
      <dgm:prSet presAssocID="{DE7EAD57-EA14-4C97-A1CD-069A0F6FF2E9}" presName="node" presStyleLbl="node1" presStyleIdx="1" presStyleCnt="5">
        <dgm:presLayoutVars>
          <dgm:bulletEnabled val="1"/>
        </dgm:presLayoutVars>
      </dgm:prSet>
      <dgm:spPr/>
      <dgm:t>
        <a:bodyPr/>
        <a:lstStyle/>
        <a:p>
          <a:endParaRPr lang="en-US"/>
        </a:p>
      </dgm:t>
    </dgm:pt>
    <dgm:pt modelId="{8D228CF6-507D-497A-98E1-E220FDD650F0}" type="pres">
      <dgm:prSet presAssocID="{31A4B355-DFC3-4438-986F-B9D429405C57}" presName="sibTrans" presStyleCnt="0"/>
      <dgm:spPr/>
    </dgm:pt>
    <dgm:pt modelId="{B282F384-F2CD-469C-A5E1-10F7D72F0CA1}" type="pres">
      <dgm:prSet presAssocID="{BE95621C-1A12-4321-B208-FABB81760BE2}" presName="node" presStyleLbl="node1" presStyleIdx="2" presStyleCnt="5">
        <dgm:presLayoutVars>
          <dgm:bulletEnabled val="1"/>
        </dgm:presLayoutVars>
      </dgm:prSet>
      <dgm:spPr/>
      <dgm:t>
        <a:bodyPr/>
        <a:lstStyle/>
        <a:p>
          <a:endParaRPr lang="en-US"/>
        </a:p>
      </dgm:t>
    </dgm:pt>
    <dgm:pt modelId="{4D2DAC8A-DBAF-414F-AB7E-678D728548A3}" type="pres">
      <dgm:prSet presAssocID="{BDCD0858-645E-430A-B775-7CDF0523F09B}" presName="sibTrans" presStyleCnt="0"/>
      <dgm:spPr/>
    </dgm:pt>
    <dgm:pt modelId="{AC286A2F-E525-45B1-9343-EC44AC6505E6}" type="pres">
      <dgm:prSet presAssocID="{C920C61A-EFB1-448A-9E89-4A7CCD69683A}" presName="node" presStyleLbl="node1" presStyleIdx="3" presStyleCnt="5">
        <dgm:presLayoutVars>
          <dgm:bulletEnabled val="1"/>
        </dgm:presLayoutVars>
      </dgm:prSet>
      <dgm:spPr/>
      <dgm:t>
        <a:bodyPr/>
        <a:lstStyle/>
        <a:p>
          <a:endParaRPr lang="en-US"/>
        </a:p>
      </dgm:t>
    </dgm:pt>
    <dgm:pt modelId="{481BA4B1-80D5-4438-BDA1-6B76B5BB39A7}" type="pres">
      <dgm:prSet presAssocID="{06D7528D-9754-4C9F-A1F4-77252B1A21DF}" presName="sibTrans" presStyleCnt="0"/>
      <dgm:spPr/>
    </dgm:pt>
    <dgm:pt modelId="{2CF1DA96-5D2E-4DD9-8EBD-0355D1AE08E2}" type="pres">
      <dgm:prSet presAssocID="{59E8FF8E-938B-48B5-A841-754C3C94E07C}" presName="node" presStyleLbl="node1" presStyleIdx="4" presStyleCnt="5">
        <dgm:presLayoutVars>
          <dgm:bulletEnabled val="1"/>
        </dgm:presLayoutVars>
      </dgm:prSet>
      <dgm:spPr/>
      <dgm:t>
        <a:bodyPr/>
        <a:lstStyle/>
        <a:p>
          <a:endParaRPr lang="en-US"/>
        </a:p>
      </dgm:t>
    </dgm:pt>
  </dgm:ptLst>
  <dgm:cxnLst>
    <dgm:cxn modelId="{9C006855-1E4F-4335-9F5A-817F5CD0FEFD}" type="presOf" srcId="{59E8FF8E-938B-48B5-A841-754C3C94E07C}" destId="{2CF1DA96-5D2E-4DD9-8EBD-0355D1AE08E2}" srcOrd="0" destOrd="0" presId="urn:microsoft.com/office/officeart/2005/8/layout/default"/>
    <dgm:cxn modelId="{5F11DC14-0FD7-41D5-9756-CB0F2A01DE7B}" srcId="{00360D1E-3041-4DC9-9B3D-C85328592F98}" destId="{BE95621C-1A12-4321-B208-FABB81760BE2}" srcOrd="2" destOrd="0" parTransId="{BC91E93A-446B-4F7C-AC54-36EC5989FE4E}" sibTransId="{BDCD0858-645E-430A-B775-7CDF0523F09B}"/>
    <dgm:cxn modelId="{CC6B97DF-73E7-4920-91E8-96FCCB0A4FD0}" type="presOf" srcId="{DE7EAD57-EA14-4C97-A1CD-069A0F6FF2E9}" destId="{C2CE6A8E-3F71-4DDB-A769-BF4F2855738A}" srcOrd="0" destOrd="0" presId="urn:microsoft.com/office/officeart/2005/8/layout/default"/>
    <dgm:cxn modelId="{62449C91-0237-4D82-849A-5B9D915D5B70}" type="presOf" srcId="{BE95621C-1A12-4321-B208-FABB81760BE2}" destId="{B282F384-F2CD-469C-A5E1-10F7D72F0CA1}" srcOrd="0" destOrd="0" presId="urn:microsoft.com/office/officeart/2005/8/layout/default"/>
    <dgm:cxn modelId="{C2370089-30F9-41FC-9F17-37FF453636DE}" srcId="{00360D1E-3041-4DC9-9B3D-C85328592F98}" destId="{CFB79076-034B-4BEF-97F7-C8F3117EB112}" srcOrd="0" destOrd="0" parTransId="{BEA276CC-4650-4EE4-BA13-D579249BC8BC}" sibTransId="{DE263BED-0DC8-4FEF-9DBE-9268CB37C3D9}"/>
    <dgm:cxn modelId="{CE4C58CE-17B5-431D-ADCA-F891EA837803}" type="presOf" srcId="{00360D1E-3041-4DC9-9B3D-C85328592F98}" destId="{6B4BC5E8-18B1-47E3-B6DA-C6D9F1A45930}" srcOrd="0" destOrd="0" presId="urn:microsoft.com/office/officeart/2005/8/layout/default"/>
    <dgm:cxn modelId="{5AD22E23-A814-4EBB-A8A7-95BDFCB52CF1}" srcId="{00360D1E-3041-4DC9-9B3D-C85328592F98}" destId="{DE7EAD57-EA14-4C97-A1CD-069A0F6FF2E9}" srcOrd="1" destOrd="0" parTransId="{1DF28003-95ED-42C7-B577-DAE4C286FA0F}" sibTransId="{31A4B355-DFC3-4438-986F-B9D429405C57}"/>
    <dgm:cxn modelId="{72B26174-0F0B-498A-9313-AC1193844BB9}" srcId="{00360D1E-3041-4DC9-9B3D-C85328592F98}" destId="{59E8FF8E-938B-48B5-A841-754C3C94E07C}" srcOrd="4" destOrd="0" parTransId="{18409FD4-3450-4F2F-A946-32F154384FED}" sibTransId="{559BF7D5-42DB-4E09-A768-7FDA567206BF}"/>
    <dgm:cxn modelId="{ABBEDAD9-F35E-462F-A749-26B0CB3BA4A1}" type="presOf" srcId="{CFB79076-034B-4BEF-97F7-C8F3117EB112}" destId="{482EEEFF-39C0-4168-8939-C22F9664B1EF}" srcOrd="0" destOrd="0" presId="urn:microsoft.com/office/officeart/2005/8/layout/default"/>
    <dgm:cxn modelId="{3F48BE1F-415C-41E4-AF66-2FFEBB450E02}" srcId="{00360D1E-3041-4DC9-9B3D-C85328592F98}" destId="{C920C61A-EFB1-448A-9E89-4A7CCD69683A}" srcOrd="3" destOrd="0" parTransId="{99ABCDB9-496C-466F-9FC4-273994D78BB2}" sibTransId="{06D7528D-9754-4C9F-A1F4-77252B1A21DF}"/>
    <dgm:cxn modelId="{EE3DF8D8-2D36-45D1-B478-B69ACD7A26A2}" type="presOf" srcId="{C920C61A-EFB1-448A-9E89-4A7CCD69683A}" destId="{AC286A2F-E525-45B1-9343-EC44AC6505E6}" srcOrd="0" destOrd="0" presId="urn:microsoft.com/office/officeart/2005/8/layout/default"/>
    <dgm:cxn modelId="{318AA8AE-CF5D-4552-89EF-914746A275B5}" type="presParOf" srcId="{6B4BC5E8-18B1-47E3-B6DA-C6D9F1A45930}" destId="{482EEEFF-39C0-4168-8939-C22F9664B1EF}" srcOrd="0" destOrd="0" presId="urn:microsoft.com/office/officeart/2005/8/layout/default"/>
    <dgm:cxn modelId="{31F4CA69-E921-4021-9276-83CFEE1692A0}" type="presParOf" srcId="{6B4BC5E8-18B1-47E3-B6DA-C6D9F1A45930}" destId="{1AD8CE34-C80D-415B-914A-ADCF1063C1AB}" srcOrd="1" destOrd="0" presId="urn:microsoft.com/office/officeart/2005/8/layout/default"/>
    <dgm:cxn modelId="{73C49DC3-9175-4892-9E46-5C72E5750948}" type="presParOf" srcId="{6B4BC5E8-18B1-47E3-B6DA-C6D9F1A45930}" destId="{C2CE6A8E-3F71-4DDB-A769-BF4F2855738A}" srcOrd="2" destOrd="0" presId="urn:microsoft.com/office/officeart/2005/8/layout/default"/>
    <dgm:cxn modelId="{AD9FE536-7F52-4228-AD74-F9CFEB57BAED}" type="presParOf" srcId="{6B4BC5E8-18B1-47E3-B6DA-C6D9F1A45930}" destId="{8D228CF6-507D-497A-98E1-E220FDD650F0}" srcOrd="3" destOrd="0" presId="urn:microsoft.com/office/officeart/2005/8/layout/default"/>
    <dgm:cxn modelId="{B19AA164-A48E-4CF1-96E1-49C0E2FB7F06}" type="presParOf" srcId="{6B4BC5E8-18B1-47E3-B6DA-C6D9F1A45930}" destId="{B282F384-F2CD-469C-A5E1-10F7D72F0CA1}" srcOrd="4" destOrd="0" presId="urn:microsoft.com/office/officeart/2005/8/layout/default"/>
    <dgm:cxn modelId="{A3944997-A784-4937-9DFE-2304C53A8EC6}" type="presParOf" srcId="{6B4BC5E8-18B1-47E3-B6DA-C6D9F1A45930}" destId="{4D2DAC8A-DBAF-414F-AB7E-678D728548A3}" srcOrd="5" destOrd="0" presId="urn:microsoft.com/office/officeart/2005/8/layout/default"/>
    <dgm:cxn modelId="{3ED258EE-684F-440E-A2FA-1ED8EC6FB755}" type="presParOf" srcId="{6B4BC5E8-18B1-47E3-B6DA-C6D9F1A45930}" destId="{AC286A2F-E525-45B1-9343-EC44AC6505E6}" srcOrd="6" destOrd="0" presId="urn:microsoft.com/office/officeart/2005/8/layout/default"/>
    <dgm:cxn modelId="{3CF99DFF-A61E-4DB8-9EAD-CEEFC8123660}" type="presParOf" srcId="{6B4BC5E8-18B1-47E3-B6DA-C6D9F1A45930}" destId="{481BA4B1-80D5-4438-BDA1-6B76B5BB39A7}" srcOrd="7" destOrd="0" presId="urn:microsoft.com/office/officeart/2005/8/layout/default"/>
    <dgm:cxn modelId="{379191C5-E7EA-4DB0-B0A7-29F1D335F6BF}" type="presParOf" srcId="{6B4BC5E8-18B1-47E3-B6DA-C6D9F1A45930}" destId="{2CF1DA96-5D2E-4DD9-8EBD-0355D1AE08E2}" srcOrd="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F352A3-5E0E-49AD-B275-E120E05879F7}" type="datetimeFigureOut">
              <a:rPr lang="en-US" smtClean="0"/>
              <a:t>11/2/2013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1B1BB9-D653-42BE-83EF-68DFF9874F83}" type="slidenum">
              <a:rPr lang="en-US" smtClean="0"/>
              <a:t>‹#›</a:t>
            </a:fld>
            <a:endParaRPr lang="en-US" dirty="0"/>
          </a:p>
        </p:txBody>
      </p:sp>
    </p:spTree>
    <p:extLst>
      <p:ext uri="{BB962C8B-B14F-4D97-AF65-F5344CB8AC3E}">
        <p14:creationId xmlns:p14="http://schemas.microsoft.com/office/powerpoint/2010/main" val="876063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alacrastore.com/storecontent/Business-"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www.academia.edu/2001171/EXAMINING_THE_IMPACT_OF_SERVICE"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vikalpa.com/pdf/articles/2004/2004_apr_jun_25_37.pdf"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mindtools.com/pages/articles/newLDR_66.htm"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www.jstore.org/discover/10.2307/40470046?uid-3739256?&amp;uid=2&amp;uid=4&amp;sid=21102863928931"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x-none" b="1"/>
              <a:t>NORTHCENTRAL UNIVERSITY</a:t>
            </a:r>
            <a:endParaRPr lang="en-US" dirty="0"/>
          </a:p>
          <a:p>
            <a:r>
              <a:rPr lang="x-none" b="1"/>
              <a:t>ASSIGNMENT COVER SHEET</a:t>
            </a:r>
            <a:endParaRPr lang="en-US" dirty="0"/>
          </a:p>
          <a:p>
            <a:r>
              <a:rPr lang="x-none" b="1"/>
              <a:t> </a:t>
            </a:r>
            <a:endParaRPr lang="en-US" dirty="0"/>
          </a:p>
          <a:p>
            <a:r>
              <a:rPr lang="x-none" b="1"/>
              <a:t>Student:  </a:t>
            </a:r>
            <a:r>
              <a:rPr lang="en-US" dirty="0"/>
              <a:t>Karla M. Kassey</a:t>
            </a:r>
            <a:r>
              <a:rPr lang="x-none" b="1"/>
              <a:t>						</a:t>
            </a:r>
            <a:endParaRPr lang="en-US" b="1" dirty="0"/>
          </a:p>
          <a:p>
            <a:r>
              <a:rPr lang="x-none" b="1"/>
              <a:t>THIS FORM MUST BE COMPLETELY FILLED IN</a:t>
            </a:r>
            <a:endParaRPr lang="en-US" b="1" dirty="0"/>
          </a:p>
          <a:p>
            <a:r>
              <a:rPr lang="en-US" dirty="0"/>
              <a:t> </a:t>
            </a:r>
          </a:p>
          <a:p>
            <a:r>
              <a:rPr lang="en-US" b="1" dirty="0" smtClean="0"/>
              <a:t>MKT7000-8-6</a:t>
            </a:r>
            <a:endParaRPr lang="en-US" dirty="0"/>
          </a:p>
          <a:p>
            <a:r>
              <a:rPr lang="en-US" b="1" dirty="0"/>
              <a:t>Dr. Chad McAllister</a:t>
            </a:r>
            <a:endParaRPr lang="en-US" dirty="0"/>
          </a:p>
          <a:p>
            <a:r>
              <a:rPr lang="en-US" b="1" dirty="0"/>
              <a:t>Strategic Service Marketing</a:t>
            </a:r>
          </a:p>
          <a:p>
            <a:r>
              <a:rPr lang="en-US" b="1" dirty="0" smtClean="0"/>
              <a:t>Global Culture</a:t>
            </a:r>
            <a:endParaRPr lang="en-US" dirty="0"/>
          </a:p>
          <a:p>
            <a:r>
              <a:rPr lang="en-US" b="1" dirty="0"/>
              <a:t> </a:t>
            </a:r>
            <a:endParaRPr lang="en-US" dirty="0"/>
          </a:p>
          <a:p>
            <a:endParaRPr lang="en-US" dirty="0"/>
          </a:p>
          <a:p>
            <a:r>
              <a:rPr lang="en-US" b="1" dirty="0"/>
              <a:t> </a:t>
            </a:r>
            <a:endParaRPr lang="en-US" dirty="0"/>
          </a:p>
          <a:p>
            <a:r>
              <a:rPr lang="en-US" b="1" dirty="0"/>
              <a:t>Faculty Use Only</a:t>
            </a:r>
            <a:endParaRPr lang="en-US" dirty="0"/>
          </a:p>
          <a:p>
            <a:r>
              <a:rPr lang="en-US" dirty="0"/>
              <a:t>&lt;Faculty comments here&gt;			</a:t>
            </a:r>
          </a:p>
          <a:p>
            <a:r>
              <a:rPr lang="en-US" dirty="0"/>
              <a:t> </a:t>
            </a:r>
          </a:p>
          <a:p>
            <a:r>
              <a:rPr lang="en-US" dirty="0"/>
              <a:t>&lt;Faculty Name&gt;		&lt;Grade Earned&gt;		&lt;Writing Score&gt;		&lt;Date Graded&gt;</a:t>
            </a:r>
          </a:p>
          <a:p>
            <a:endParaRPr lang="en-US" dirty="0"/>
          </a:p>
        </p:txBody>
      </p:sp>
      <p:sp>
        <p:nvSpPr>
          <p:cNvPr id="4" name="Slide Number Placeholder 3"/>
          <p:cNvSpPr>
            <a:spLocks noGrp="1"/>
          </p:cNvSpPr>
          <p:nvPr>
            <p:ph type="sldNum" sz="quarter" idx="10"/>
          </p:nvPr>
        </p:nvSpPr>
        <p:spPr/>
        <p:txBody>
          <a:bodyPr/>
          <a:lstStyle/>
          <a:p>
            <a:fld id="{351B1BB9-D653-42BE-83EF-68DFF9874F83}" type="slidenum">
              <a:rPr lang="en-US" smtClean="0"/>
              <a:t>1</a:t>
            </a:fld>
            <a:endParaRPr lang="en-US" dirty="0"/>
          </a:p>
        </p:txBody>
      </p:sp>
    </p:spTree>
    <p:extLst>
      <p:ext uri="{BB962C8B-B14F-4D97-AF65-F5344CB8AC3E}">
        <p14:creationId xmlns:p14="http://schemas.microsoft.com/office/powerpoint/2010/main" val="1997503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Introduction</a:t>
            </a:r>
            <a:endParaRPr lang="en-US" dirty="0"/>
          </a:p>
          <a:p>
            <a:r>
              <a:rPr lang="en-US" dirty="0"/>
              <a:t>This presentation will prove the theory </a:t>
            </a:r>
            <a:r>
              <a:rPr lang="en-US" dirty="0" smtClean="0"/>
              <a:t>that service-based </a:t>
            </a:r>
            <a:r>
              <a:rPr lang="en-US" dirty="0"/>
              <a:t>businesses that are able to create a positive and profitable presence in the global marketplace can do so by using a varied </a:t>
            </a:r>
            <a:r>
              <a:rPr lang="en-US" dirty="0" smtClean="0"/>
              <a:t>strategy over that used in the home country.  </a:t>
            </a:r>
            <a:r>
              <a:rPr lang="en-US" dirty="0" smtClean="0"/>
              <a:t>In addition, scales used to determine international applicability of a given country as a market for international expansion will be discussed. </a:t>
            </a:r>
            <a:r>
              <a:rPr lang="en-US" dirty="0"/>
              <a:t>The presentation will also identify and discuss cultural differences in service theory in international markets</a:t>
            </a:r>
            <a:r>
              <a:rPr lang="en-US" dirty="0" smtClean="0"/>
              <a:t>.</a:t>
            </a:r>
          </a:p>
          <a:p>
            <a:endParaRPr lang="en-US" dirty="0"/>
          </a:p>
          <a:p>
            <a:r>
              <a:rPr lang="en-US" b="1" dirty="0"/>
              <a:t>A global perspective of Service Theory</a:t>
            </a:r>
            <a:endParaRPr lang="en-US" dirty="0"/>
          </a:p>
          <a:p>
            <a:r>
              <a:rPr lang="en-US" dirty="0"/>
              <a:t>In markets around the world, it is important for organizations such as those from the United States that want to attain a global presence to think globally and act locally.  What this means is that multi-national organizations must adopt the culture of the market in which they develop a presence.  One way that the McDonald’s organization accomplished this was through the creation of products that are characteristic of the markets in which this conglomerate located.  One example of this is the vegetarian offerings in the Indian marketplace due to the high number of vegetarians in this lucrative international marketplace.  In other words, as a service to the Indian people, McDonald’s attempted to embrace the local culture including offering a delivery service that delivers food to their homes.  </a:t>
            </a:r>
            <a:endParaRPr lang="en-US" dirty="0" smtClean="0"/>
          </a:p>
          <a:p>
            <a:endParaRPr lang="en-US" dirty="0"/>
          </a:p>
          <a:p>
            <a:r>
              <a:rPr lang="en-US" dirty="0"/>
              <a:t>Something to keep in mind, according to Carrillat, Jaramillo &amp; Mulki (2009, p. 99), is that “National culture is often defined in terms of shared beliefs, values and customs.  Research has consistently shown that national culture influences customers’ expectations and perceptions, and thus should affect service quality perceptions.” This means that the expectations for service are probably not as high in the global marketplace as they are in the United States.   One way that organizations can create loyalty in markets such as India is by exceeding the expectations of consumers in this market which has a growing middle class that is hungry for new products and services</a:t>
            </a:r>
            <a:r>
              <a:rPr lang="en-US" dirty="0" smtClean="0"/>
              <a:t>.</a:t>
            </a:r>
          </a:p>
          <a:p>
            <a:endParaRPr lang="en-US" dirty="0"/>
          </a:p>
          <a:p>
            <a:r>
              <a:rPr lang="en-US" dirty="0"/>
              <a:t>Also, based on the above information and according to Carrillat et al (2009, p. 97), “High value perceptions can explain why customers stay with a service provider even in the presence of lower-cost alternatives.”  Another source that supports this theory is that of Krampf and Ueltschy (2001, p. 15), who state that “a customer’s perception of service quality is more important than his perception of value in determining overall satisfaction; this implies that satisfaction is quality-driven rather than price-driven.”  </a:t>
            </a:r>
          </a:p>
        </p:txBody>
      </p:sp>
      <p:sp>
        <p:nvSpPr>
          <p:cNvPr id="4" name="Slide Number Placeholder 3"/>
          <p:cNvSpPr>
            <a:spLocks noGrp="1"/>
          </p:cNvSpPr>
          <p:nvPr>
            <p:ph type="sldNum" sz="quarter" idx="10"/>
          </p:nvPr>
        </p:nvSpPr>
        <p:spPr/>
        <p:txBody>
          <a:bodyPr/>
          <a:lstStyle/>
          <a:p>
            <a:fld id="{351B1BB9-D653-42BE-83EF-68DFF9874F83}" type="slidenum">
              <a:rPr lang="en-US" smtClean="0"/>
              <a:t>2</a:t>
            </a:fld>
            <a:endParaRPr lang="en-US" dirty="0"/>
          </a:p>
        </p:txBody>
      </p:sp>
    </p:spTree>
    <p:extLst>
      <p:ext uri="{BB962C8B-B14F-4D97-AF65-F5344CB8AC3E}">
        <p14:creationId xmlns:p14="http://schemas.microsoft.com/office/powerpoint/2010/main" val="1930129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Cultural </a:t>
            </a:r>
            <a:r>
              <a:rPr lang="en-US" b="1" dirty="0"/>
              <a:t>differences in service theory</a:t>
            </a:r>
            <a:endParaRPr lang="en-US" dirty="0"/>
          </a:p>
          <a:p>
            <a:r>
              <a:rPr lang="en-US" dirty="0"/>
              <a:t>According to Krampf &amp; Ueltschy (2001 p. 14), “satisfaction depends to a degree on the expectations that the consumer brings to the service setting.”</a:t>
            </a:r>
          </a:p>
          <a:p>
            <a:r>
              <a:rPr lang="en-US" dirty="0"/>
              <a:t>The fact that it is easier to please consumers in the global market than it is in the United States should be an incentive for organizations in the United States to consider expanding globally.  Before going global, however, an organization should analyze of the political, economic, social, and technological trends of the location that it plans to locate within.  These are all factors that may create barriers to entry for any organization considering globalization.  Also, sales forecasting is one way to determine future sales by geographical location as well as product line, according to McGuigan, Moyer &amp; Harris (2008).  Another possibility, according to this same source, McGuigan et al (2008), is to survey the consumer to find out about his buying intentions</a:t>
            </a:r>
            <a:r>
              <a:rPr lang="en-US" dirty="0" smtClean="0"/>
              <a:t>.</a:t>
            </a:r>
          </a:p>
          <a:p>
            <a:endParaRPr lang="en-US" dirty="0"/>
          </a:p>
          <a:p>
            <a:r>
              <a:rPr lang="en-US" dirty="0"/>
              <a:t>According to Lovelock &amp; Yip (1996, para. 33), “The single most important competitive globalization driver arises from transferability of competitive advantage.”  </a:t>
            </a:r>
            <a:r>
              <a:rPr lang="en-US" dirty="0"/>
              <a:t/>
            </a:r>
            <a:br>
              <a:rPr lang="en-US" dirty="0"/>
            </a:br>
            <a:r>
              <a:rPr lang="en-US" dirty="0" smtClean="0"/>
              <a:t>The conclusion drawn here </a:t>
            </a:r>
            <a:r>
              <a:rPr lang="en-US" dirty="0"/>
              <a:t>is that unless an organization can duplicate what it has in the home country, it should not expand globally.  This is the </a:t>
            </a:r>
            <a:r>
              <a:rPr lang="en-US" dirty="0" smtClean="0"/>
              <a:t>theory</a:t>
            </a:r>
            <a:r>
              <a:rPr lang="en-US" dirty="0" smtClean="0"/>
              <a:t>, </a:t>
            </a:r>
            <a:r>
              <a:rPr lang="en-US" dirty="0"/>
              <a:t>according to Lovelock &amp; Yip (1996), despite the fact that it is, again, easier to please customers in the global market.  An argument against this theory and according to Krampf &amp; Ueltschy (2001, p. 15), is that “service quality refers to the comparison between desired service and perceived service, not what the service provider would offer.”  In other words, it is important to know both what type of service the consumers want and what they think of the service offering before proceeding. Outcomes may be based on expectations of the service level and on personal experience as they would not likely have knowledge of the service offering in the home country.  Also, according to Krampf &amp; Ueltschy (2001, p. 14), “Zeithaml (1988) treats perceived service quality as a beneficial attribute and defines it as the consumer’s judgment of a product’s overall excellence or superiority</a:t>
            </a:r>
            <a:r>
              <a:rPr lang="en-US" dirty="0" smtClean="0"/>
              <a:t>.”</a:t>
            </a:r>
          </a:p>
          <a:p>
            <a:endParaRPr lang="en-US" dirty="0"/>
          </a:p>
          <a:p>
            <a:r>
              <a:rPr lang="en-US" dirty="0"/>
              <a:t>In addition, and according to Aliman and Mohamad (</a:t>
            </a:r>
            <a:r>
              <a:rPr lang="en-US" dirty="0" smtClean="0"/>
              <a:t>2013, p. 15), “tangibility</a:t>
            </a:r>
            <a:r>
              <a:rPr lang="en-US" dirty="0"/>
              <a:t>, reliability and assurance are important predictors of satisfaction, and satisfaction has a strong positive relationship with intentions</a:t>
            </a:r>
            <a:r>
              <a:rPr lang="en-US" dirty="0" smtClean="0"/>
              <a:t>.”  </a:t>
            </a:r>
            <a:r>
              <a:rPr lang="en-US" dirty="0" smtClean="0"/>
              <a:t> </a:t>
            </a:r>
            <a:r>
              <a:rPr lang="en-US" dirty="0" smtClean="0"/>
              <a:t>The conclusion here is that</a:t>
            </a:r>
            <a:r>
              <a:rPr lang="en-US" dirty="0" smtClean="0"/>
              <a:t> </a:t>
            </a:r>
            <a:r>
              <a:rPr lang="en-US" dirty="0"/>
              <a:t>there is apparently a strong link between service quality and satisfaction in the international marketplace.</a:t>
            </a:r>
          </a:p>
          <a:p>
            <a:endParaRPr lang="en-US" dirty="0"/>
          </a:p>
        </p:txBody>
      </p:sp>
      <p:sp>
        <p:nvSpPr>
          <p:cNvPr id="4" name="Slide Number Placeholder 3"/>
          <p:cNvSpPr>
            <a:spLocks noGrp="1"/>
          </p:cNvSpPr>
          <p:nvPr>
            <p:ph type="sldNum" sz="quarter" idx="10"/>
          </p:nvPr>
        </p:nvSpPr>
        <p:spPr/>
        <p:txBody>
          <a:bodyPr/>
          <a:lstStyle/>
          <a:p>
            <a:fld id="{351B1BB9-D653-42BE-83EF-68DFF9874F83}" type="slidenum">
              <a:rPr lang="en-US" smtClean="0"/>
              <a:t>3</a:t>
            </a:fld>
            <a:endParaRPr lang="en-US" dirty="0"/>
          </a:p>
        </p:txBody>
      </p:sp>
    </p:spTree>
    <p:extLst>
      <p:ext uri="{BB962C8B-B14F-4D97-AF65-F5344CB8AC3E}">
        <p14:creationId xmlns:p14="http://schemas.microsoft.com/office/powerpoint/2010/main" val="2712832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Scale preferences on international applicability of the businesses being considered for globalization might include those of SERVQUAL and SERVPERF.  According to Zeithaml, Bitner &amp; Gremler (2013, p. 125), “The SERVQUAL scale involves a survey containing 21 service attributes, grouped into five service quality dimensions of reliability, responsiveness, assurance, empathy, and tangibles.”   In this same source, Zeithaml et al (2013) states that the customer will be able to rate the attributes of an excellent company versus the attributes of the service level delivered by a company that is being considered for expansion into the international market, for example, and that is in the same sector</a:t>
            </a:r>
            <a:r>
              <a:rPr lang="en-US" dirty="0" smtClean="0"/>
              <a:t>.</a:t>
            </a:r>
          </a:p>
          <a:p>
            <a:endParaRPr lang="en-US" dirty="0"/>
          </a:p>
          <a:p>
            <a:r>
              <a:rPr lang="en-US" dirty="0"/>
              <a:t>In addition, and according to Zeithaml, Bitner &amp; Gremler (2013, p. 128) the data obtained can be used for a variety of purposes including the following</a:t>
            </a:r>
            <a:r>
              <a:rPr lang="en-US" dirty="0" smtClean="0"/>
              <a:t>:</a:t>
            </a:r>
          </a:p>
          <a:p>
            <a:endParaRPr lang="en-US" dirty="0"/>
          </a:p>
          <a:p>
            <a:pPr lvl="0"/>
            <a:r>
              <a:rPr lang="en-US" dirty="0"/>
              <a:t>“To determine the average gap score (between customers’ perceptions and expectations) for each service attribute</a:t>
            </a:r>
            <a:r>
              <a:rPr lang="en-US" dirty="0" smtClean="0"/>
              <a:t>.”</a:t>
            </a:r>
          </a:p>
          <a:p>
            <a:pPr lvl="0"/>
            <a:endParaRPr lang="en-US" dirty="0"/>
          </a:p>
          <a:p>
            <a:pPr lvl="0"/>
            <a:r>
              <a:rPr lang="en-US" dirty="0"/>
              <a:t>“To assess a company’s service quality along each of the five SERVQUAL dimensions</a:t>
            </a:r>
            <a:r>
              <a:rPr lang="en-US" dirty="0" smtClean="0"/>
              <a:t>”</a:t>
            </a:r>
          </a:p>
          <a:p>
            <a:pPr lvl="0"/>
            <a:endParaRPr lang="en-US" dirty="0"/>
          </a:p>
          <a:p>
            <a:pPr lvl="0"/>
            <a:r>
              <a:rPr lang="en-US" dirty="0"/>
              <a:t>“To compare a company’s SERVQUAL scores against those of competitor’s</a:t>
            </a:r>
            <a:r>
              <a:rPr lang="en-US" dirty="0" smtClean="0"/>
              <a:t>”</a:t>
            </a:r>
          </a:p>
          <a:p>
            <a:pPr lvl="0"/>
            <a:endParaRPr lang="en-US" dirty="0"/>
          </a:p>
          <a:p>
            <a:r>
              <a:rPr lang="en-US" dirty="0"/>
              <a:t>In order to gauge the success of an organization that is considering moving into a new market, it would be possible to use the organization’s web site to allow consumers in the international marketplace to learn about what the organization has to offer.  The consumer could then make a comparison of the existing competitors versus the possible new entrant using a survey such as SERVQUAL.  This would help the organization that is considering moving to this new market to gauge the level of success that it might have in entering this market</a:t>
            </a:r>
            <a:r>
              <a:rPr lang="en-US" dirty="0" smtClean="0"/>
              <a:t>.</a:t>
            </a:r>
          </a:p>
          <a:p>
            <a:endParaRPr lang="en-US" dirty="0"/>
          </a:p>
          <a:p>
            <a:r>
              <a:rPr lang="en-US" dirty="0"/>
              <a:t>According to Jain &amp; Gupta (2004), when assessing possible shortfalls in service, SERVQUAL should be used.  The only problem is that Jain &amp; Gupta (2004) feel that the SERVQUAL survey process is too lengthy as it requires the need to collect data regarding consumer expectations and perception of a firm’s performance on 21 service quality scale attributes.  .  Based on this same source, Jain &amp; Gupta (2004), it is felt that SERVPERF should be used to compare service quality across service industries and for assessing overall service quality of a firm.  When either source is used, the questions should be tailored to the market in which the questionnaire is being delivered.  This is the case so that the questions are answered correctly and are not culturally biased or contain language that has a different meaning from that used in the English language.  One example of this is the fact that the saying “Coke adds life” means Coke brings your ancestors back from the dead when translated into Japanese.</a:t>
            </a:r>
          </a:p>
          <a:p>
            <a:endParaRPr lang="en-US" dirty="0"/>
          </a:p>
        </p:txBody>
      </p:sp>
      <p:sp>
        <p:nvSpPr>
          <p:cNvPr id="4" name="Slide Number Placeholder 3"/>
          <p:cNvSpPr>
            <a:spLocks noGrp="1"/>
          </p:cNvSpPr>
          <p:nvPr>
            <p:ph type="sldNum" sz="quarter" idx="10"/>
          </p:nvPr>
        </p:nvSpPr>
        <p:spPr/>
        <p:txBody>
          <a:bodyPr/>
          <a:lstStyle/>
          <a:p>
            <a:fld id="{351B1BB9-D653-42BE-83EF-68DFF9874F83}" type="slidenum">
              <a:rPr lang="en-US" smtClean="0"/>
              <a:t>4</a:t>
            </a:fld>
            <a:endParaRPr lang="en-US" dirty="0"/>
          </a:p>
        </p:txBody>
      </p:sp>
    </p:spTree>
    <p:extLst>
      <p:ext uri="{BB962C8B-B14F-4D97-AF65-F5344CB8AC3E}">
        <p14:creationId xmlns:p14="http://schemas.microsoft.com/office/powerpoint/2010/main" val="1376364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p:spPr>
        <p:txBody>
          <a:bodyPr/>
          <a:lstStyle/>
          <a:p>
            <a:r>
              <a:rPr lang="en-US" dirty="0"/>
              <a:t>Another scale that can be used to test the international applicability of entering a new market is that of Hofstede’s Cultural Dimensions.  According to mindtools.com (2013), there are five dimensions of culture that can allow an organization to determine whether there is a good fit for an organization that is considering expanding into the international marketplace.  These dimensions are as follows based on mintools.com (2013, </a:t>
            </a:r>
            <a:r>
              <a:rPr lang="en-US" dirty="0" smtClean="0"/>
              <a:t>para. </a:t>
            </a:r>
            <a:r>
              <a:rPr lang="en-US" dirty="0"/>
              <a:t>9-13</a:t>
            </a:r>
            <a:r>
              <a:rPr lang="en-US" dirty="0" smtClean="0"/>
              <a:t>):</a:t>
            </a:r>
          </a:p>
          <a:p>
            <a:endParaRPr lang="en-US" dirty="0"/>
          </a:p>
          <a:p>
            <a:pPr marL="228600" lvl="0" indent="-228600">
              <a:buFont typeface="+mj-lt"/>
              <a:buAutoNum type="arabicPeriod"/>
            </a:pPr>
            <a:r>
              <a:rPr lang="en-US" b="1" dirty="0"/>
              <a:t>Power Distance </a:t>
            </a:r>
            <a:r>
              <a:rPr lang="en-US" dirty="0"/>
              <a:t>(PD): “This refers to the degree of inequality that exists—and is accepted—among people with and without power.  A high PD score indicates that society accepts an unequal distribution of power, and that people understand ‘their place’ in the system.  Low PD means that power is shared and well dispersed.  It also means that society members view themselves as equals</a:t>
            </a:r>
            <a:r>
              <a:rPr lang="en-US" dirty="0" smtClean="0"/>
              <a:t>.”</a:t>
            </a:r>
          </a:p>
          <a:p>
            <a:pPr marL="228600" lvl="0" indent="-228600">
              <a:buFont typeface="+mj-lt"/>
              <a:buAutoNum type="arabicPeriod"/>
            </a:pPr>
            <a:r>
              <a:rPr lang="en-US" b="1" dirty="0" smtClean="0"/>
              <a:t>Individualism</a:t>
            </a:r>
            <a:r>
              <a:rPr lang="en-US" dirty="0" smtClean="0"/>
              <a:t> </a:t>
            </a:r>
            <a:r>
              <a:rPr lang="en-US" dirty="0"/>
              <a:t>(IDV): “This refers to the strength of the ties people have to others within the community.  A high IDV score indicates loose connections.  In countries with a high IDV score, there is a lack of interpersonal connection, and little sharing of responsibility beyond family and perhaps a few close friends.  A society with a low IDV score would have strong group cohesion, and there would be a large amount of loyalty and respect for members of the group.  The group itself is also larger and people take more responsibility for each other’s well-being.</a:t>
            </a:r>
          </a:p>
          <a:p>
            <a:pPr marL="228600" lvl="0" indent="-228600">
              <a:buFont typeface="+mj-lt"/>
              <a:buAutoNum type="arabicPeriod"/>
            </a:pPr>
            <a:r>
              <a:rPr lang="en-US" b="1" dirty="0" smtClean="0"/>
              <a:t>Masculinity </a:t>
            </a:r>
            <a:r>
              <a:rPr lang="en-US" dirty="0" smtClean="0"/>
              <a:t>(MAS): </a:t>
            </a:r>
            <a:r>
              <a:rPr lang="en-US" dirty="0"/>
              <a:t>“This refers to how much society sticks with, and values, traditional male and female roles.  High MAS scores are found in countries where men are expected to be ‘tough,’ to be the provider, and to be assertive.  If women work outside the home, they tend to have separate professions from men.  Low MAS scores do not reverse the gender roles.  In a low MAS society, the roles are simply blurred.”</a:t>
            </a:r>
          </a:p>
          <a:p>
            <a:pPr marL="228600" lvl="0" indent="-228600">
              <a:buFont typeface="+mj-lt"/>
              <a:buAutoNum type="arabicPeriod"/>
            </a:pPr>
            <a:r>
              <a:rPr lang="en-US" b="1" dirty="0"/>
              <a:t>Uncertainty/Avoidance </a:t>
            </a:r>
            <a:r>
              <a:rPr lang="en-US" b="1" dirty="0" smtClean="0"/>
              <a:t>Index </a:t>
            </a:r>
            <a:r>
              <a:rPr lang="en-US" dirty="0" smtClean="0"/>
              <a:t>(UAI): </a:t>
            </a:r>
            <a:r>
              <a:rPr lang="en-US" dirty="0"/>
              <a:t>“This relates to the degree of anxiety that society members feel when in uncertain or unknown situations.  High UAI-scoring nations try to avoid ambiguous situations whenever possible.  They are governed by rules and order and they seek a collective ‘truth.’  Low UAI scores indicate that society enjoys novel events and values differences.  There are very few rules, and people are encouraged to discover their own truth.”</a:t>
            </a:r>
          </a:p>
          <a:p>
            <a:pPr marL="228600" lvl="0" indent="-228600">
              <a:buFont typeface="+mj-lt"/>
              <a:buAutoNum type="arabicPeriod"/>
            </a:pPr>
            <a:r>
              <a:rPr lang="en-US" b="1" dirty="0"/>
              <a:t>Long Term Orientation </a:t>
            </a:r>
            <a:r>
              <a:rPr lang="en-US" dirty="0"/>
              <a:t>(LTO): “This refers to how much society values long-standing—as opposed to—traditions and values.”</a:t>
            </a:r>
          </a:p>
          <a:p>
            <a:endParaRPr lang="en-US" dirty="0"/>
          </a:p>
        </p:txBody>
      </p:sp>
      <p:sp>
        <p:nvSpPr>
          <p:cNvPr id="4" name="Slide Number Placeholder 3"/>
          <p:cNvSpPr>
            <a:spLocks noGrp="1"/>
          </p:cNvSpPr>
          <p:nvPr>
            <p:ph type="sldNum" sz="quarter" idx="10"/>
          </p:nvPr>
        </p:nvSpPr>
        <p:spPr/>
        <p:txBody>
          <a:bodyPr/>
          <a:lstStyle/>
          <a:p>
            <a:fld id="{351B1BB9-D653-42BE-83EF-68DFF9874F83}" type="slidenum">
              <a:rPr lang="en-US" smtClean="0"/>
              <a:t>5</a:t>
            </a:fld>
            <a:endParaRPr lang="en-US" dirty="0"/>
          </a:p>
        </p:txBody>
      </p:sp>
    </p:spTree>
    <p:extLst>
      <p:ext uri="{BB962C8B-B14F-4D97-AF65-F5344CB8AC3E}">
        <p14:creationId xmlns:p14="http://schemas.microsoft.com/office/powerpoint/2010/main" val="3497094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Understanding the culture that exists in the United States can allow corporations to put things into perspective when entering other markets around the world.  In fact, The Hofstede Center (n.d.) allows users of its site to use a drop down menu to access countries around the world in order to obtain the scores for the five-factor model explained above.  </a:t>
            </a:r>
            <a:endParaRPr lang="en-US" dirty="0" smtClean="0"/>
          </a:p>
          <a:p>
            <a:endParaRPr lang="en-US" dirty="0"/>
          </a:p>
          <a:p>
            <a:pPr marL="171450" lvl="0" indent="-171450">
              <a:buFont typeface="Arial" panose="020B0604020202020204" pitchFamily="34" charset="0"/>
              <a:buChar char="•"/>
            </a:pPr>
            <a:r>
              <a:rPr lang="en-US" dirty="0"/>
              <a:t>With regard to the United States, this country scores low on power distance with a score of 40.  What this means is that there is a lot of sharing of information between managers and employees.  In fact, in industries such as the auto industry, employees are encouraged to give their ideas for which they can receive bonuses added to their pay</a:t>
            </a:r>
            <a:r>
              <a:rPr lang="en-US" dirty="0" smtClean="0"/>
              <a:t>.</a:t>
            </a:r>
          </a:p>
          <a:p>
            <a:pPr lvl="0"/>
            <a:endParaRPr lang="en-US" dirty="0"/>
          </a:p>
          <a:p>
            <a:pPr marL="171450" lvl="0" indent="-171450">
              <a:buFont typeface="Arial" panose="020B0604020202020204" pitchFamily="34" charset="0"/>
              <a:buChar char="•"/>
            </a:pPr>
            <a:r>
              <a:rPr lang="en-US" dirty="0"/>
              <a:t>Also, the U.S. scores high in Individualism with a score of 91.  What this means is the people in the U.S. mainly take care of themselves as well as their families and close friends</a:t>
            </a:r>
            <a:r>
              <a:rPr lang="en-US" dirty="0" smtClean="0"/>
              <a:t>.</a:t>
            </a:r>
          </a:p>
          <a:p>
            <a:pPr lvl="0"/>
            <a:endParaRPr lang="en-US" dirty="0"/>
          </a:p>
          <a:p>
            <a:pPr marL="171450" lvl="0" indent="-171450">
              <a:buFont typeface="Arial" panose="020B0604020202020204" pitchFamily="34" charset="0"/>
              <a:buChar char="•"/>
            </a:pPr>
            <a:r>
              <a:rPr lang="en-US" dirty="0"/>
              <a:t>The U.S. has an above average score on masculinity with a score of 62, which means that the United States is rather traditional regarding the work environment even though women in this culture have made great strides.  Also, work is central for the majority of Americans who are also very status-oriented</a:t>
            </a:r>
            <a:r>
              <a:rPr lang="en-US" dirty="0" smtClean="0"/>
              <a:t>.</a:t>
            </a:r>
          </a:p>
          <a:p>
            <a:pPr lvl="0"/>
            <a:endParaRPr lang="en-US" dirty="0"/>
          </a:p>
          <a:p>
            <a:pPr marL="171450" lvl="0" indent="-171450">
              <a:buFont typeface="Arial" panose="020B0604020202020204" pitchFamily="34" charset="0"/>
              <a:buChar char="•"/>
            </a:pPr>
            <a:r>
              <a:rPr lang="en-US" dirty="0"/>
              <a:t>The U.S. scored average on the uncertainty factor with a score of 46, so this country is tolerant of a fair amount of ambiguity due to the fact that companies with older products and ideas are being outsourced more than ever before in our history.  </a:t>
            </a:r>
            <a:r>
              <a:rPr lang="en-US" dirty="0" smtClean="0"/>
              <a:t>The conclusion here</a:t>
            </a:r>
            <a:r>
              <a:rPr lang="en-US" dirty="0" smtClean="0"/>
              <a:t> </a:t>
            </a:r>
            <a:r>
              <a:rPr lang="en-US" dirty="0"/>
              <a:t>is that the corporate world relies heavily on innovations and new ideas to keep the economy going and will accept new ideas from anyone in the organization as well as outsiders.  </a:t>
            </a:r>
            <a:endParaRPr lang="en-US" dirty="0" smtClean="0"/>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With regard to long-term orientation, the United States scored a 29, which is fairly low.  This means that the United States is not a long-term oriented culture.  Companies live and die based on their recent accomplishments, so employees are also highly focused on accomplishing goals in the short run.</a:t>
            </a:r>
          </a:p>
          <a:p>
            <a:endParaRPr lang="en-US" dirty="0"/>
          </a:p>
        </p:txBody>
      </p:sp>
      <p:sp>
        <p:nvSpPr>
          <p:cNvPr id="4" name="Slide Number Placeholder 3"/>
          <p:cNvSpPr>
            <a:spLocks noGrp="1"/>
          </p:cNvSpPr>
          <p:nvPr>
            <p:ph type="sldNum" sz="quarter" idx="10"/>
          </p:nvPr>
        </p:nvSpPr>
        <p:spPr/>
        <p:txBody>
          <a:bodyPr/>
          <a:lstStyle/>
          <a:p>
            <a:fld id="{351B1BB9-D653-42BE-83EF-68DFF9874F83}" type="slidenum">
              <a:rPr lang="en-US" smtClean="0"/>
              <a:t>6</a:t>
            </a:fld>
            <a:endParaRPr lang="en-US" dirty="0"/>
          </a:p>
        </p:txBody>
      </p:sp>
    </p:spTree>
    <p:extLst>
      <p:ext uri="{BB962C8B-B14F-4D97-AF65-F5344CB8AC3E}">
        <p14:creationId xmlns:p14="http://schemas.microsoft.com/office/powerpoint/2010/main" val="3087164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many respects, Germany is almost like the United States, so this would be a fairly easy place for companies from the U.S. to locate international divisions.  </a:t>
            </a:r>
            <a:endParaRPr lang="en-US" dirty="0" smtClean="0"/>
          </a:p>
          <a:p>
            <a:endParaRPr lang="en-US" dirty="0"/>
          </a:p>
          <a:p>
            <a:pPr marL="171450" lvl="0" indent="-171450">
              <a:buFont typeface="Arial" panose="020B0604020202020204" pitchFamily="34" charset="0"/>
              <a:buChar char="•"/>
            </a:pPr>
            <a:r>
              <a:rPr lang="en-US" dirty="0"/>
              <a:t>With regard to power distance, Germany is very similar to the United States</a:t>
            </a:r>
            <a:r>
              <a:rPr lang="en-US" dirty="0" smtClean="0"/>
              <a:t>.</a:t>
            </a:r>
          </a:p>
          <a:p>
            <a:pPr lvl="0"/>
            <a:endParaRPr lang="en-US" dirty="0"/>
          </a:p>
          <a:p>
            <a:pPr marL="171450" lvl="0" indent="-171450">
              <a:buFont typeface="Arial" panose="020B0604020202020204" pitchFamily="34" charset="0"/>
              <a:buChar char="•"/>
            </a:pPr>
            <a:r>
              <a:rPr lang="en-US" dirty="0"/>
              <a:t>Individualism is not as high as it is in the United States, so there is a greater concern for those outside of one’s family and close friends than is the case in the U.S., but there is nevertheless still a high degree of individualism</a:t>
            </a:r>
            <a:r>
              <a:rPr lang="en-US" dirty="0" smtClean="0"/>
              <a:t>.</a:t>
            </a:r>
          </a:p>
          <a:p>
            <a:pPr lvl="0"/>
            <a:endParaRPr lang="en-US" dirty="0"/>
          </a:p>
          <a:p>
            <a:pPr marL="171450" lvl="0" indent="-171450">
              <a:buFont typeface="Arial" panose="020B0604020202020204" pitchFamily="34" charset="0"/>
              <a:buChar char="•"/>
            </a:pPr>
            <a:r>
              <a:rPr lang="en-US" dirty="0"/>
              <a:t>The level of masculinity in this society is virtually the same as that in the United States</a:t>
            </a:r>
            <a:r>
              <a:rPr lang="en-US" dirty="0" smtClean="0"/>
              <a:t>.</a:t>
            </a:r>
          </a:p>
          <a:p>
            <a:pPr lvl="0"/>
            <a:endParaRPr lang="en-US" dirty="0"/>
          </a:p>
          <a:p>
            <a:pPr marL="171450" lvl="0" indent="-171450">
              <a:buFont typeface="Arial" panose="020B0604020202020204" pitchFamily="34" charset="0"/>
              <a:buChar char="•"/>
            </a:pPr>
            <a:r>
              <a:rPr lang="en-US" dirty="0"/>
              <a:t>Tolerance of ambiguity is not as high as it is in the United States, although Germany does have a strong track record of new innovations in the high technology world.  </a:t>
            </a:r>
            <a:r>
              <a:rPr lang="en-US" dirty="0" smtClean="0"/>
              <a:t>One can surmise</a:t>
            </a:r>
            <a:r>
              <a:rPr lang="en-US" dirty="0" smtClean="0"/>
              <a:t> </a:t>
            </a:r>
            <a:r>
              <a:rPr lang="en-US" dirty="0"/>
              <a:t>that German corporations likely collaborate a fair amount with employees to obtain new ideas for products and services</a:t>
            </a:r>
            <a:r>
              <a:rPr lang="en-US" dirty="0" smtClean="0"/>
              <a:t>.</a:t>
            </a:r>
          </a:p>
          <a:p>
            <a:pPr lvl="0"/>
            <a:endParaRPr lang="en-US" dirty="0"/>
          </a:p>
          <a:p>
            <a:pPr marL="171450" lvl="0" indent="-171450">
              <a:buFont typeface="Arial" panose="020B0604020202020204" pitchFamily="34" charset="0"/>
              <a:buChar char="•"/>
            </a:pPr>
            <a:r>
              <a:rPr lang="en-US" dirty="0"/>
              <a:t>Germany is very much like the United States in that it has more of a short-term orientation and relies heavily on short-term results in the corporate world</a:t>
            </a:r>
          </a:p>
          <a:p>
            <a:endParaRPr lang="en-US" dirty="0"/>
          </a:p>
        </p:txBody>
      </p:sp>
      <p:sp>
        <p:nvSpPr>
          <p:cNvPr id="4" name="Slide Number Placeholder 3"/>
          <p:cNvSpPr>
            <a:spLocks noGrp="1"/>
          </p:cNvSpPr>
          <p:nvPr>
            <p:ph type="sldNum" sz="quarter" idx="10"/>
          </p:nvPr>
        </p:nvSpPr>
        <p:spPr/>
        <p:txBody>
          <a:bodyPr/>
          <a:lstStyle/>
          <a:p>
            <a:fld id="{351B1BB9-D653-42BE-83EF-68DFF9874F83}" type="slidenum">
              <a:rPr lang="en-US" smtClean="0"/>
              <a:t>7</a:t>
            </a:fld>
            <a:endParaRPr lang="en-US" dirty="0"/>
          </a:p>
        </p:txBody>
      </p:sp>
    </p:spTree>
    <p:extLst>
      <p:ext uri="{BB962C8B-B14F-4D97-AF65-F5344CB8AC3E}">
        <p14:creationId xmlns:p14="http://schemas.microsoft.com/office/powerpoint/2010/main" val="1526338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contrast, even though it would be much more difficult to set up international operations in a country such as Guatemala, there is a tremendous supply of inexpensive labor in developing countries such as this that can be accessed successfully simply by understanding this culture</a:t>
            </a:r>
            <a:r>
              <a:rPr lang="en-US" dirty="0" smtClean="0"/>
              <a:t>.</a:t>
            </a:r>
          </a:p>
          <a:p>
            <a:endParaRPr lang="en-US" dirty="0"/>
          </a:p>
          <a:p>
            <a:pPr marL="171450" lvl="0" indent="-171450">
              <a:buFont typeface="Arial" panose="020B0604020202020204" pitchFamily="34" charset="0"/>
              <a:buChar char="•"/>
            </a:pPr>
            <a:r>
              <a:rPr lang="en-US" dirty="0"/>
              <a:t>Guatemala scores high on power distance.  What this means is that there is not a high level of equality between the management and employees.  This is apparently an accepted practice in this country and would be something that corporations in the United States would have to adjust to in order to survive in this environment</a:t>
            </a:r>
            <a:r>
              <a:rPr lang="en-US" dirty="0" smtClean="0"/>
              <a:t>.</a:t>
            </a:r>
          </a:p>
          <a:p>
            <a:pPr lvl="0"/>
            <a:endParaRPr lang="en-US" dirty="0"/>
          </a:p>
          <a:p>
            <a:pPr marL="171450" lvl="0" indent="-171450">
              <a:buFont typeface="Arial" panose="020B0604020202020204" pitchFamily="34" charset="0"/>
              <a:buChar char="•"/>
            </a:pPr>
            <a:r>
              <a:rPr lang="en-US" dirty="0"/>
              <a:t>This country scores low on individualism and would want to be dealt with as a group in employment situations, as well as rewarded as a group for their accomplishments</a:t>
            </a:r>
            <a:r>
              <a:rPr lang="en-US" dirty="0" smtClean="0"/>
              <a:t>.</a:t>
            </a:r>
          </a:p>
          <a:p>
            <a:pPr lvl="0"/>
            <a:endParaRPr lang="en-US" dirty="0"/>
          </a:p>
          <a:p>
            <a:pPr marL="171450" lvl="0" indent="-171450">
              <a:buFont typeface="Arial" panose="020B0604020202020204" pitchFamily="34" charset="0"/>
              <a:buChar char="•"/>
            </a:pPr>
            <a:r>
              <a:rPr lang="en-US" dirty="0"/>
              <a:t>Guatemala scored low on the masculine dimension.  This means that everyone sticks together and tries to help one another in the employment situation</a:t>
            </a:r>
            <a:r>
              <a:rPr lang="en-US" dirty="0" smtClean="0"/>
              <a:t>.</a:t>
            </a:r>
          </a:p>
          <a:p>
            <a:pPr lvl="0"/>
            <a:endParaRPr lang="en-US" dirty="0"/>
          </a:p>
          <a:p>
            <a:pPr marL="171450" lvl="0" indent="-171450">
              <a:buFont typeface="Arial" panose="020B0604020202020204" pitchFamily="34" charset="0"/>
              <a:buChar char="•"/>
            </a:pPr>
            <a:r>
              <a:rPr lang="en-US" dirty="0"/>
              <a:t>A high score on the Uncertainty/Avoidance Index means that in this culture, ambiguity is avoided at all costs and this country would rely on manufacturing products and providing services that do not rely on the need for innovation.  This is a rules-oriented society that likes everything in the workplace to be pre-determined.  Corporations that follow this advice will likely find an environment that provides the opportunity for low-cost employees that can work in well-established environments.</a:t>
            </a:r>
          </a:p>
          <a:p>
            <a:r>
              <a:rPr lang="en-US" dirty="0"/>
              <a:t> </a:t>
            </a:r>
          </a:p>
          <a:p>
            <a:endParaRPr lang="en-US" dirty="0"/>
          </a:p>
        </p:txBody>
      </p:sp>
      <p:sp>
        <p:nvSpPr>
          <p:cNvPr id="4" name="Slide Number Placeholder 3"/>
          <p:cNvSpPr>
            <a:spLocks noGrp="1"/>
          </p:cNvSpPr>
          <p:nvPr>
            <p:ph type="sldNum" sz="quarter" idx="10"/>
          </p:nvPr>
        </p:nvSpPr>
        <p:spPr/>
        <p:txBody>
          <a:bodyPr/>
          <a:lstStyle/>
          <a:p>
            <a:fld id="{351B1BB9-D653-42BE-83EF-68DFF9874F83}" type="slidenum">
              <a:rPr lang="en-US" smtClean="0"/>
              <a:t>8</a:t>
            </a:fld>
            <a:endParaRPr lang="en-US" dirty="0"/>
          </a:p>
        </p:txBody>
      </p:sp>
    </p:spTree>
    <p:extLst>
      <p:ext uri="{BB962C8B-B14F-4D97-AF65-F5344CB8AC3E}">
        <p14:creationId xmlns:p14="http://schemas.microsoft.com/office/powerpoint/2010/main" val="1002766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Additional information regarding a global perspective of service theory</a:t>
            </a:r>
            <a:endParaRPr lang="en-US" dirty="0"/>
          </a:p>
          <a:p>
            <a:r>
              <a:rPr lang="en-US" dirty="0"/>
              <a:t>According to Agarwal, Malhotra &amp; Bolton (2010, p. 18), as described above, “The spread of global culture has also been facilitated through the proliferation of the transnational corporation, the rise of global capitalism, the widespread aspiration for material possessions, and the homogenization of global consumption</a:t>
            </a:r>
            <a:r>
              <a:rPr lang="en-US" dirty="0" smtClean="0"/>
              <a:t>.”</a:t>
            </a:r>
          </a:p>
          <a:p>
            <a:endParaRPr lang="en-US" dirty="0"/>
          </a:p>
          <a:p>
            <a:r>
              <a:rPr lang="en-US" dirty="0"/>
              <a:t>Due to the efforts of trans-national and multi-national corporations in developing markets by introducing products/services that are similar to those sold in the United States and throughout North America, there has been a blurring of culture across the international marketplace.  One example of this, according to Agarwal et al (2010), is that of Indonesia, which has been conducting business with the United States for the past 30 years.  According to this same source, Agarwal et al (2010, p. 19), “the cultural differences between the U.S. and Indonesian managers in terms of individualism and power distance declined over time.”  </a:t>
            </a:r>
            <a:endParaRPr lang="en-US" dirty="0" smtClean="0"/>
          </a:p>
          <a:p>
            <a:endParaRPr lang="en-US" dirty="0"/>
          </a:p>
          <a:p>
            <a:r>
              <a:rPr lang="en-US" dirty="0"/>
              <a:t>It is also important to keep in mind that while the brands of trans-national and multi-national corporations are recognizable, there are differences in tastes for products and services in foreign markets.  One example of taking these considerations into account in deciding whether to take a brand to a foreign market is that of the soft drink industry. This industry is selling the service of expanding the choices for the middle-class consumer in markets such as India in terms of beverages.  These beverages will be characteristic of the local tastes due to the fact that they will be bottled locally.  </a:t>
            </a:r>
          </a:p>
          <a:p>
            <a:endParaRPr lang="en-US" dirty="0"/>
          </a:p>
        </p:txBody>
      </p:sp>
      <p:sp>
        <p:nvSpPr>
          <p:cNvPr id="4" name="Slide Number Placeholder 3"/>
          <p:cNvSpPr>
            <a:spLocks noGrp="1"/>
          </p:cNvSpPr>
          <p:nvPr>
            <p:ph type="sldNum" sz="quarter" idx="10"/>
          </p:nvPr>
        </p:nvSpPr>
        <p:spPr/>
        <p:txBody>
          <a:bodyPr/>
          <a:lstStyle/>
          <a:p>
            <a:fld id="{351B1BB9-D653-42BE-83EF-68DFF9874F83}" type="slidenum">
              <a:rPr lang="en-US" smtClean="0"/>
              <a:t>9</a:t>
            </a:fld>
            <a:endParaRPr lang="en-US" dirty="0"/>
          </a:p>
        </p:txBody>
      </p:sp>
    </p:spTree>
    <p:extLst>
      <p:ext uri="{BB962C8B-B14F-4D97-AF65-F5344CB8AC3E}">
        <p14:creationId xmlns:p14="http://schemas.microsoft.com/office/powerpoint/2010/main" val="382252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products actually provide a service to the consumer and can be tailored to the local tastes of that consumer.  Again, according to Agarwal et al (2010, p. 19), “international services pose special challenges for marketing managers because of the intangibility of services, difficulties in standardizing services across national borders, and the extent of differences in perceptions and preferences for customized services across countries and cultures.”  </a:t>
            </a:r>
            <a:endParaRPr lang="en-US" dirty="0" smtClean="0"/>
          </a:p>
          <a:p>
            <a:endParaRPr lang="en-US" dirty="0"/>
          </a:p>
          <a:p>
            <a:r>
              <a:rPr lang="en-US" dirty="0"/>
              <a:t>In fact, even though the banking industry seems to be the ideal candidate for going global, there are many differences regarding saving versus spending from country to country.   For places such as Pakistan that are still focused on saving a large portion of their income, the credit card companies may have more of a challenge in selling their services than is the case in the United States.  In fact, in a study conducted by Ahmed, Amanullah &amp; Hamid (2009), it was determined that there are a lower number of credit card holders in Pakistan than in other developing countries.  According to this same source, Ahmed et al (2009), Pakistanis tend to use credit cards for big-ticket purchases such as automobiles, furnishings, and other consumer durables and these types of purchases are more common for low income users of credit cards.  Credit card companies can tailor their services to this market by offering extended terms and lower payments for big-ticket items to attract this segment of the market which will likely eventually become part of the middle class.</a:t>
            </a:r>
          </a:p>
          <a:p>
            <a:endParaRPr lang="en-US" dirty="0"/>
          </a:p>
        </p:txBody>
      </p:sp>
      <p:sp>
        <p:nvSpPr>
          <p:cNvPr id="4" name="Slide Number Placeholder 3"/>
          <p:cNvSpPr>
            <a:spLocks noGrp="1"/>
          </p:cNvSpPr>
          <p:nvPr>
            <p:ph type="sldNum" sz="quarter" idx="10"/>
          </p:nvPr>
        </p:nvSpPr>
        <p:spPr/>
        <p:txBody>
          <a:bodyPr/>
          <a:lstStyle/>
          <a:p>
            <a:fld id="{351B1BB9-D653-42BE-83EF-68DFF9874F83}" type="slidenum">
              <a:rPr lang="en-US" smtClean="0"/>
              <a:t>10</a:t>
            </a:fld>
            <a:endParaRPr lang="en-US" dirty="0"/>
          </a:p>
        </p:txBody>
      </p:sp>
    </p:spTree>
    <p:extLst>
      <p:ext uri="{BB962C8B-B14F-4D97-AF65-F5344CB8AC3E}">
        <p14:creationId xmlns:p14="http://schemas.microsoft.com/office/powerpoint/2010/main" val="35616022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Agarwal et al (2010), despite modernization due to the influence of globalization, individuals that are from developing countries manage to maintain cultural stability, including traditional values that include group solidarity, interpersonal harmony, paternalism, and familism.  </a:t>
            </a:r>
            <a:endParaRPr lang="en-US" dirty="0" smtClean="0"/>
          </a:p>
          <a:p>
            <a:endParaRPr lang="en-US" dirty="0"/>
          </a:p>
          <a:p>
            <a:r>
              <a:rPr lang="en-US" dirty="0" smtClean="0"/>
              <a:t>Based </a:t>
            </a:r>
            <a:r>
              <a:rPr lang="en-US" dirty="0"/>
              <a:t>on this same source, Agarwal et al (2009), culture does change over time due to the influence of modernization, but these changes happen very slowly.  This is probably a positive benefit for society as it can be presumed that if culture changed too rapidly due to globalization, it is almost certain that developing countries would attempt to block organizations from countries such as the United States from entering their markets.</a:t>
            </a:r>
          </a:p>
          <a:p>
            <a:r>
              <a:rPr lang="en-US" dirty="0" smtClean="0"/>
              <a:t> </a:t>
            </a:r>
            <a:endParaRPr lang="en-US" dirty="0"/>
          </a:p>
          <a:p>
            <a:r>
              <a:rPr lang="en-US" dirty="0"/>
              <a:t> </a:t>
            </a:r>
          </a:p>
          <a:p>
            <a:endParaRPr lang="en-US" dirty="0"/>
          </a:p>
        </p:txBody>
      </p:sp>
      <p:sp>
        <p:nvSpPr>
          <p:cNvPr id="4" name="Slide Number Placeholder 3"/>
          <p:cNvSpPr>
            <a:spLocks noGrp="1"/>
          </p:cNvSpPr>
          <p:nvPr>
            <p:ph type="sldNum" sz="quarter" idx="10"/>
          </p:nvPr>
        </p:nvSpPr>
        <p:spPr/>
        <p:txBody>
          <a:bodyPr/>
          <a:lstStyle/>
          <a:p>
            <a:fld id="{351B1BB9-D653-42BE-83EF-68DFF9874F83}" type="slidenum">
              <a:rPr lang="en-US" smtClean="0"/>
              <a:t>11</a:t>
            </a:fld>
            <a:endParaRPr lang="en-US" dirty="0"/>
          </a:p>
        </p:txBody>
      </p:sp>
    </p:spTree>
    <p:extLst>
      <p:ext uri="{BB962C8B-B14F-4D97-AF65-F5344CB8AC3E}">
        <p14:creationId xmlns:p14="http://schemas.microsoft.com/office/powerpoint/2010/main" val="11809073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Organizations that have brands that are easily recognized around the world will be the first to enter the global marketplace in the form of developing countries.  These conglomerates have the necessary capital to </a:t>
            </a:r>
            <a:r>
              <a:rPr lang="en-US" dirty="0" smtClean="0"/>
              <a:t>quickly gain </a:t>
            </a:r>
            <a:r>
              <a:rPr lang="en-US" dirty="0"/>
              <a:t>market share in developing countries.  These organizations should also go into these countries with their most popular and recognizable products/services.  </a:t>
            </a:r>
          </a:p>
          <a:p>
            <a:endParaRPr lang="en-US" dirty="0" smtClean="0"/>
          </a:p>
          <a:p>
            <a:endParaRPr lang="en-US" dirty="0"/>
          </a:p>
          <a:p>
            <a:r>
              <a:rPr lang="en-US" dirty="0" smtClean="0"/>
              <a:t>Based </a:t>
            </a:r>
            <a:r>
              <a:rPr lang="en-US" dirty="0"/>
              <a:t>on data from Lovelock &amp; Yip (1996, para. 3), “One key theme is that globalization potential depends on industry characteristics, and on specific industry globalization drivers—including market, cost, government, and competitive advantage.”  </a:t>
            </a:r>
          </a:p>
          <a:p>
            <a:endParaRPr lang="en-US" dirty="0"/>
          </a:p>
          <a:p>
            <a:r>
              <a:rPr lang="en-US" dirty="0"/>
              <a:t>Also, there are three categories of service, according to Lovelock &amp; Yip (1996 para. 10-13), and they are the following:</a:t>
            </a:r>
          </a:p>
          <a:p>
            <a:pPr lvl="0"/>
            <a:r>
              <a:rPr lang="en-US" dirty="0"/>
              <a:t>“People-processing services involve tangible actions to customers in person.  Businesses such as passenger transportation, health care, food service, and lodging services, the customer needs to enter the “service factory.”</a:t>
            </a:r>
          </a:p>
          <a:p>
            <a:r>
              <a:rPr lang="en-US" dirty="0"/>
              <a:t> </a:t>
            </a:r>
          </a:p>
          <a:p>
            <a:pPr lvl="0"/>
            <a:r>
              <a:rPr lang="en-US" dirty="0"/>
              <a:t>“Possession-processing services involve tangible actions to physical objects to improve their value to customers.  Examples include freight transport, warehousing, equipment installation and maintenance, car repair, laundry, and disposal.”</a:t>
            </a:r>
          </a:p>
          <a:p>
            <a:r>
              <a:rPr lang="en-US" dirty="0"/>
              <a:t> </a:t>
            </a:r>
          </a:p>
          <a:p>
            <a:r>
              <a:rPr lang="en-US" dirty="0"/>
              <a:t> </a:t>
            </a:r>
          </a:p>
          <a:p>
            <a:pPr lvl="0"/>
            <a:r>
              <a:rPr lang="en-US" dirty="0"/>
              <a:t>“Information-based services are, perhaps, the most interesting category from the standpoint of global strategy development because they depend on collecting, manipulating, interpreting, and transmitting data to create value.  Examples include accounting, banking, consulting, education, insurance, legal services, and news.  Customer involvement in production of such services is often minimal.”</a:t>
            </a:r>
          </a:p>
          <a:p>
            <a:endParaRPr lang="en-US" dirty="0"/>
          </a:p>
        </p:txBody>
      </p:sp>
      <p:sp>
        <p:nvSpPr>
          <p:cNvPr id="4" name="Slide Number Placeholder 3"/>
          <p:cNvSpPr>
            <a:spLocks noGrp="1"/>
          </p:cNvSpPr>
          <p:nvPr>
            <p:ph type="sldNum" sz="quarter" idx="10"/>
          </p:nvPr>
        </p:nvSpPr>
        <p:spPr/>
        <p:txBody>
          <a:bodyPr/>
          <a:lstStyle/>
          <a:p>
            <a:fld id="{351B1BB9-D653-42BE-83EF-68DFF9874F83}" type="slidenum">
              <a:rPr lang="en-US" smtClean="0"/>
              <a:t>12</a:t>
            </a:fld>
            <a:endParaRPr lang="en-US" dirty="0"/>
          </a:p>
        </p:txBody>
      </p:sp>
    </p:spTree>
    <p:extLst>
      <p:ext uri="{BB962C8B-B14F-4D97-AF65-F5344CB8AC3E}">
        <p14:creationId xmlns:p14="http://schemas.microsoft.com/office/powerpoint/2010/main" val="34607922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the three categories explained above regarding service mean is that understanding the type of service that is being provided can help cultures around the world to decide which types of services that they want to enter their marketplace. The type of service chosen also depends on the level of infrastructure that is in place.  In other words, the easiest types of services to be added to a developing country would be those associated with information-based services for which only a telephone, fax machine, a computer, and the internet are all that is needed to set up the new business.</a:t>
            </a:r>
          </a:p>
          <a:p>
            <a:endParaRPr lang="en-US" dirty="0"/>
          </a:p>
        </p:txBody>
      </p:sp>
      <p:sp>
        <p:nvSpPr>
          <p:cNvPr id="4" name="Slide Number Placeholder 3"/>
          <p:cNvSpPr>
            <a:spLocks noGrp="1"/>
          </p:cNvSpPr>
          <p:nvPr>
            <p:ph type="sldNum" sz="quarter" idx="10"/>
          </p:nvPr>
        </p:nvSpPr>
        <p:spPr/>
        <p:txBody>
          <a:bodyPr/>
          <a:lstStyle/>
          <a:p>
            <a:fld id="{351B1BB9-D653-42BE-83EF-68DFF9874F83}" type="slidenum">
              <a:rPr lang="en-US" smtClean="0"/>
              <a:t>13</a:t>
            </a:fld>
            <a:endParaRPr lang="en-US" dirty="0"/>
          </a:p>
        </p:txBody>
      </p:sp>
    </p:spTree>
    <p:extLst>
      <p:ext uri="{BB962C8B-B14F-4D97-AF65-F5344CB8AC3E}">
        <p14:creationId xmlns:p14="http://schemas.microsoft.com/office/powerpoint/2010/main" val="20334398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one can see based on the above information, there is a great deal of research that goes into the determination of whether an organization should enter the global marketplace.  Fortunately, there are tools such as SERVQUAL, SERVPERF, and Hofstede’s Model that can assist organizations with making a determination regarding entering a given market in the global environment.  In addition, there are the three categories of service industries that provide a great deal of insight about what type of business is best for a given international environment.  Also, to some degree, the blurring of the cultures due to long-term relationships with the U.S. is also making it easier for corporations to expand </a:t>
            </a:r>
            <a:r>
              <a:rPr lang="en-US" dirty="0" smtClean="0"/>
              <a:t>globally as well.</a:t>
            </a:r>
            <a:endParaRPr lang="en-US" dirty="0"/>
          </a:p>
          <a:p>
            <a:endParaRPr lang="en-US" dirty="0"/>
          </a:p>
        </p:txBody>
      </p:sp>
      <p:sp>
        <p:nvSpPr>
          <p:cNvPr id="4" name="Slide Number Placeholder 3"/>
          <p:cNvSpPr>
            <a:spLocks noGrp="1"/>
          </p:cNvSpPr>
          <p:nvPr>
            <p:ph type="sldNum" sz="quarter" idx="10"/>
          </p:nvPr>
        </p:nvSpPr>
        <p:spPr/>
        <p:txBody>
          <a:bodyPr/>
          <a:lstStyle/>
          <a:p>
            <a:fld id="{351B1BB9-D653-42BE-83EF-68DFF9874F83}" type="slidenum">
              <a:rPr lang="en-US" smtClean="0"/>
              <a:t>14</a:t>
            </a:fld>
            <a:endParaRPr lang="en-US" dirty="0"/>
          </a:p>
        </p:txBody>
      </p:sp>
    </p:spTree>
    <p:extLst>
      <p:ext uri="{BB962C8B-B14F-4D97-AF65-F5344CB8AC3E}">
        <p14:creationId xmlns:p14="http://schemas.microsoft.com/office/powerpoint/2010/main" val="26895067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1B1BB9-D653-42BE-83EF-68DFF9874F83}" type="slidenum">
              <a:rPr lang="en-US" smtClean="0"/>
              <a:t>15</a:t>
            </a:fld>
            <a:endParaRPr lang="en-US" dirty="0"/>
          </a:p>
        </p:txBody>
      </p:sp>
    </p:spTree>
    <p:extLst>
      <p:ext uri="{BB962C8B-B14F-4D97-AF65-F5344CB8AC3E}">
        <p14:creationId xmlns:p14="http://schemas.microsoft.com/office/powerpoint/2010/main" val="34529964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Agarwal, J., Malhotra, N. K., &amp; Bolton, R. N. (2010). A cross-national and cross-cultural </a:t>
            </a:r>
            <a:r>
              <a:rPr lang="en-US" dirty="0" smtClean="0"/>
              <a:t>    	approach to global market segmentation: an application using 	consumers' perceived service quality. </a:t>
            </a:r>
            <a:r>
              <a:rPr lang="en-US" i="1" dirty="0" smtClean="0"/>
              <a:t>Journal of International 	Marketing, 18</a:t>
            </a:r>
            <a:r>
              <a:rPr lang="en-US" dirty="0" smtClean="0"/>
              <a:t>(3), 18-40. Retrieved October 28, 2013, from 	Journals.ama.org/doi/abs/10.1509/jimk.18.318?JournalCode=jimk</a:t>
            </a:r>
            <a:endParaRPr lang="en-US" dirty="0"/>
          </a:p>
          <a:p>
            <a:endParaRPr lang="en-US" dirty="0" smtClean="0"/>
          </a:p>
          <a:p>
            <a:r>
              <a:rPr lang="en-US" dirty="0" smtClean="0"/>
              <a:t>Ahmed</a:t>
            </a:r>
            <a:r>
              <a:rPr lang="en-US" dirty="0"/>
              <a:t>, A., Amanullah, A., &amp; Hamid, M. (2009, June 1). Consumer perception and </a:t>
            </a:r>
            <a:r>
              <a:rPr lang="en-US" dirty="0" smtClean="0"/>
              <a:t>	attitude </a:t>
            </a:r>
            <a:r>
              <a:rPr lang="en-US" dirty="0"/>
              <a:t>towards credit card usage: </a:t>
            </a:r>
            <a:r>
              <a:rPr lang="en-US" dirty="0" smtClean="0"/>
              <a:t>A </a:t>
            </a:r>
            <a:r>
              <a:rPr lang="en-US" dirty="0"/>
              <a:t>study of Pakistani consumers. </a:t>
            </a:r>
            <a:r>
              <a:rPr lang="en-US" dirty="0" smtClean="0"/>
              <a:t>	</a:t>
            </a:r>
            <a:r>
              <a:rPr lang="en-US" i="1" dirty="0" smtClean="0"/>
              <a:t>Journal </a:t>
            </a:r>
            <a:r>
              <a:rPr lang="en-US" i="1" dirty="0"/>
              <a:t>of Comparative International Management, 12</a:t>
            </a:r>
            <a:r>
              <a:rPr lang="en-US" dirty="0"/>
              <a:t>(1). Retrieved </a:t>
            </a:r>
            <a:r>
              <a:rPr lang="en-US" dirty="0" smtClean="0"/>
              <a:t>	October </a:t>
            </a:r>
            <a:r>
              <a:rPr lang="en-US" dirty="0"/>
              <a:t>29, 2013, from </a:t>
            </a:r>
            <a:r>
              <a:rPr lang="en-US" dirty="0" smtClean="0">
                <a:hlinkClick r:id="rId3"/>
              </a:rPr>
              <a:t>www.alacrastore.com/storecontent/Business-</a:t>
            </a:r>
            <a:r>
              <a:rPr lang="en-US" dirty="0" smtClean="0"/>
              <a:t>	and-Management-Practices/221205246</a:t>
            </a:r>
            <a:endParaRPr lang="en-US" dirty="0"/>
          </a:p>
          <a:p>
            <a:endParaRPr lang="en-US" dirty="0" smtClean="0"/>
          </a:p>
          <a:p>
            <a:r>
              <a:rPr lang="en-US" dirty="0" smtClean="0"/>
              <a:t>Aliman</a:t>
            </a:r>
            <a:r>
              <a:rPr lang="en-US" dirty="0"/>
              <a:t>, N. K., &amp; Mohammad, N. (2013). Perceptions of service quality and behavioral 	</a:t>
            </a:r>
            <a:r>
              <a:rPr lang="en-US" dirty="0" smtClean="0"/>
              <a:t>intentions</a:t>
            </a:r>
            <a:r>
              <a:rPr lang="en-US" dirty="0"/>
              <a:t>: </a:t>
            </a:r>
            <a:r>
              <a:rPr lang="en-US" dirty="0" smtClean="0"/>
              <a:t>A </a:t>
            </a:r>
            <a:r>
              <a:rPr lang="en-US" dirty="0"/>
              <a:t>mediation effect of patient satisfaction in private </a:t>
            </a:r>
            <a:r>
              <a:rPr lang="en-US" dirty="0" smtClean="0"/>
              <a:t>	healthcare </a:t>
            </a:r>
            <a:r>
              <a:rPr lang="en-US" dirty="0"/>
              <a:t>in malaysia. </a:t>
            </a:r>
            <a:r>
              <a:rPr lang="en-US" i="1" dirty="0"/>
              <a:t>International Journal of Marketing Studies, </a:t>
            </a:r>
            <a:r>
              <a:rPr lang="en-US" i="1" dirty="0" smtClean="0"/>
              <a:t>	5</a:t>
            </a:r>
            <a:r>
              <a:rPr lang="en-US" dirty="0" smtClean="0"/>
              <a:t>(4</a:t>
            </a:r>
            <a:r>
              <a:rPr lang="en-US" dirty="0"/>
              <a:t>), 15-29. Retrieved October 28, 2013, from </a:t>
            </a:r>
            <a:r>
              <a:rPr lang="en-US" dirty="0" smtClean="0"/>
              <a:t>	http</a:t>
            </a:r>
            <a:r>
              <a:rPr lang="en-US" dirty="0"/>
              <a:t>://www.ccsenet.org/journal/index.php/ijms/article/view/25449</a:t>
            </a:r>
          </a:p>
          <a:p>
            <a:endParaRPr lang="en-US" dirty="0" smtClean="0"/>
          </a:p>
          <a:p>
            <a:r>
              <a:rPr lang="en-US" dirty="0" smtClean="0"/>
              <a:t>Carrillat</a:t>
            </a:r>
            <a:r>
              <a:rPr lang="en-US" dirty="0"/>
              <a:t>, F. A., Jaramillo, F., &amp; Mulki, J. P. (2009). Examining the impact of service </a:t>
            </a:r>
            <a:r>
              <a:rPr lang="en-US" dirty="0" smtClean="0"/>
              <a:t>	quality</a:t>
            </a:r>
            <a:r>
              <a:rPr lang="en-US" dirty="0"/>
              <a:t>: </a:t>
            </a:r>
            <a:r>
              <a:rPr lang="en-US" dirty="0" smtClean="0"/>
              <a:t>A </a:t>
            </a:r>
            <a:r>
              <a:rPr lang="en-US" dirty="0"/>
              <a:t>meta-analysis of empirical evidence. </a:t>
            </a:r>
            <a:r>
              <a:rPr lang="en-US" i="1" dirty="0"/>
              <a:t>Journal of Marketing </a:t>
            </a:r>
            <a:r>
              <a:rPr lang="en-US" i="1" dirty="0" smtClean="0"/>
              <a:t>	Theory </a:t>
            </a:r>
            <a:r>
              <a:rPr lang="en-US" i="1" dirty="0"/>
              <a:t>and Practice, 17</a:t>
            </a:r>
            <a:r>
              <a:rPr lang="en-US" dirty="0"/>
              <a:t>(Spring), 95-110. Retrieved Oct 27, 2013, from </a:t>
            </a:r>
            <a:r>
              <a:rPr lang="en-US" dirty="0" smtClean="0"/>
              <a:t>	</a:t>
            </a:r>
            <a:r>
              <a:rPr lang="en-US" dirty="0" smtClean="0">
                <a:hlinkClick r:id="rId4"/>
              </a:rPr>
              <a:t>www.academia.edu/2001171/EXAMINING_THE_IMPACT_OF_SERVICE</a:t>
            </a:r>
            <a:r>
              <a:rPr lang="en-US" dirty="0" smtClean="0"/>
              <a:t>	_QUALITY_A_META_ANALYSIS_OF_EMPIRICAL_EVIDENCE</a:t>
            </a:r>
            <a:endParaRPr lang="en-US" dirty="0"/>
          </a:p>
          <a:p>
            <a:endParaRPr lang="en-US" dirty="0"/>
          </a:p>
        </p:txBody>
      </p:sp>
      <p:sp>
        <p:nvSpPr>
          <p:cNvPr id="4" name="Slide Number Placeholder 3"/>
          <p:cNvSpPr>
            <a:spLocks noGrp="1"/>
          </p:cNvSpPr>
          <p:nvPr>
            <p:ph type="sldNum" sz="quarter" idx="10"/>
          </p:nvPr>
        </p:nvSpPr>
        <p:spPr/>
        <p:txBody>
          <a:bodyPr/>
          <a:lstStyle/>
          <a:p>
            <a:fld id="{351B1BB9-D653-42BE-83EF-68DFF9874F83}" type="slidenum">
              <a:rPr lang="en-US" smtClean="0"/>
              <a:t>16</a:t>
            </a:fld>
            <a:endParaRPr lang="en-US" dirty="0"/>
          </a:p>
        </p:txBody>
      </p:sp>
    </p:spTree>
    <p:extLst>
      <p:ext uri="{BB962C8B-B14F-4D97-AF65-F5344CB8AC3E}">
        <p14:creationId xmlns:p14="http://schemas.microsoft.com/office/powerpoint/2010/main" val="26226001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Hofstede, G. (2013). </a:t>
            </a:r>
            <a:r>
              <a:rPr lang="en-US" i="1" dirty="0"/>
              <a:t>Germany-Geert Hofstede</a:t>
            </a:r>
            <a:r>
              <a:rPr lang="en-US" dirty="0"/>
              <a:t>. Retrieved October 29, 2013, from The </a:t>
            </a:r>
            <a:r>
              <a:rPr lang="en-US" dirty="0" smtClean="0"/>
              <a:t>	Hofstede </a:t>
            </a:r>
            <a:r>
              <a:rPr lang="en-US" dirty="0"/>
              <a:t>Centre: </a:t>
            </a:r>
            <a:r>
              <a:rPr lang="en-US" dirty="0" smtClean="0"/>
              <a:t>geert-hofstede.com/germany.html</a:t>
            </a:r>
          </a:p>
          <a:p>
            <a:endParaRPr lang="en-US" dirty="0"/>
          </a:p>
          <a:p>
            <a:r>
              <a:rPr lang="en-US" dirty="0"/>
              <a:t>Hofstede, G. (2013). </a:t>
            </a:r>
            <a:r>
              <a:rPr lang="en-US" i="1" dirty="0"/>
              <a:t>Guatemala - Geert Hofstede</a:t>
            </a:r>
            <a:r>
              <a:rPr lang="en-US" dirty="0"/>
              <a:t>. Retrieved October 29, 2013, from </a:t>
            </a:r>
            <a:r>
              <a:rPr lang="en-US" dirty="0" smtClean="0"/>
              <a:t>	The </a:t>
            </a:r>
            <a:r>
              <a:rPr lang="en-US" dirty="0"/>
              <a:t>Hofstede Centre: </a:t>
            </a:r>
            <a:r>
              <a:rPr lang="en-US" dirty="0" smtClean="0"/>
              <a:t>geert-hofstede.com/guatemala.html</a:t>
            </a:r>
          </a:p>
          <a:p>
            <a:endParaRPr lang="en-US" dirty="0"/>
          </a:p>
          <a:p>
            <a:r>
              <a:rPr lang="en-US" dirty="0"/>
              <a:t>Hofstede, G. (2013). </a:t>
            </a:r>
            <a:r>
              <a:rPr lang="en-US" i="1" dirty="0"/>
              <a:t>United States-Geert Hofstede</a:t>
            </a:r>
            <a:r>
              <a:rPr lang="en-US" dirty="0"/>
              <a:t>. Retrieved October 29, 2013, from </a:t>
            </a:r>
            <a:r>
              <a:rPr lang="en-US" dirty="0" smtClean="0"/>
              <a:t>	The </a:t>
            </a:r>
            <a:r>
              <a:rPr lang="en-US" dirty="0"/>
              <a:t>Hofstede Centre: </a:t>
            </a:r>
            <a:r>
              <a:rPr lang="en-US" dirty="0" smtClean="0"/>
              <a:t>geert-hofstede.com/united-states.html</a:t>
            </a:r>
          </a:p>
          <a:p>
            <a:endParaRPr lang="en-US" dirty="0"/>
          </a:p>
          <a:p>
            <a:r>
              <a:rPr lang="en-US" dirty="0"/>
              <a:t>Jain, S. K., &amp; Gupta, G. (2004). Measuring service quality: SERVQUAL vs. SERVPERF </a:t>
            </a:r>
            <a:r>
              <a:rPr lang="en-US" dirty="0" smtClean="0"/>
              <a:t>	scales</a:t>
            </a:r>
            <a:r>
              <a:rPr lang="en-US" dirty="0"/>
              <a:t>. </a:t>
            </a:r>
            <a:r>
              <a:rPr lang="en-US" i="1" dirty="0"/>
              <a:t>VIKALPA, 29</a:t>
            </a:r>
            <a:r>
              <a:rPr lang="en-US" dirty="0"/>
              <a:t>(April-June), 25-37. Retrieved Oct 31, 2013, from </a:t>
            </a:r>
            <a:r>
              <a:rPr lang="en-US" dirty="0" smtClean="0"/>
              <a:t>	</a:t>
            </a:r>
            <a:r>
              <a:rPr lang="en-US" dirty="0" smtClean="0">
                <a:hlinkClick r:id="rId3"/>
              </a:rPr>
              <a:t>www.vikalpa.com/pdf/articles/2004/2004_apr_jun_25_37.pdf</a:t>
            </a:r>
            <a:endParaRPr lang="en-US" dirty="0" smtClean="0"/>
          </a:p>
          <a:p>
            <a:endParaRPr lang="en-US" dirty="0"/>
          </a:p>
          <a:p>
            <a:r>
              <a:rPr lang="en-US" dirty="0"/>
              <a:t>Lovelock, C. H., &amp; Yip, G. S. (1996). Developing global strategy for service businesses. </a:t>
            </a:r>
            <a:r>
              <a:rPr lang="en-US" dirty="0" smtClean="0"/>
              <a:t>	</a:t>
            </a:r>
            <a:r>
              <a:rPr lang="en-US" i="1" dirty="0" smtClean="0"/>
              <a:t>California </a:t>
            </a:r>
            <a:r>
              <a:rPr lang="en-US" i="1" dirty="0"/>
              <a:t>Management Review</a:t>
            </a:r>
            <a:r>
              <a:rPr lang="en-US" dirty="0"/>
              <a:t>. Retrieved October 27, 2013, from </a:t>
            </a:r>
            <a:r>
              <a:rPr lang="en-US" dirty="0" smtClean="0"/>
              <a:t>	www.une.edu.ve~cpittol/Archivo/strategies.html</a:t>
            </a:r>
            <a:endParaRPr lang="en-US" dirty="0"/>
          </a:p>
          <a:p>
            <a:endParaRPr lang="en-US" dirty="0"/>
          </a:p>
        </p:txBody>
      </p:sp>
      <p:sp>
        <p:nvSpPr>
          <p:cNvPr id="4" name="Slide Number Placeholder 3"/>
          <p:cNvSpPr>
            <a:spLocks noGrp="1"/>
          </p:cNvSpPr>
          <p:nvPr>
            <p:ph type="sldNum" sz="quarter" idx="10"/>
          </p:nvPr>
        </p:nvSpPr>
        <p:spPr/>
        <p:txBody>
          <a:bodyPr/>
          <a:lstStyle/>
          <a:p>
            <a:fld id="{351B1BB9-D653-42BE-83EF-68DFF9874F83}" type="slidenum">
              <a:rPr lang="en-US" smtClean="0"/>
              <a:t>17</a:t>
            </a:fld>
            <a:endParaRPr lang="en-US" dirty="0"/>
          </a:p>
        </p:txBody>
      </p:sp>
    </p:spTree>
    <p:extLst>
      <p:ext uri="{BB962C8B-B14F-4D97-AF65-F5344CB8AC3E}">
        <p14:creationId xmlns:p14="http://schemas.microsoft.com/office/powerpoint/2010/main" val="3561912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McGuigan, J. R., Moyer, C. R., &amp; Harrris, F. H. (2008). </a:t>
            </a:r>
            <a:r>
              <a:rPr lang="en-US" i="1" dirty="0"/>
              <a:t>Managerial economics-</a:t>
            </a:r>
            <a:r>
              <a:rPr lang="en-US" i="1" dirty="0" smtClean="0"/>
              <a:t>-	Applications</a:t>
            </a:r>
            <a:r>
              <a:rPr lang="en-US" i="1" dirty="0"/>
              <a:t>, strategy, and tactics</a:t>
            </a:r>
            <a:r>
              <a:rPr lang="en-US" dirty="0"/>
              <a:t> (Twelfth </a:t>
            </a:r>
            <a:r>
              <a:rPr lang="en-US" dirty="0" smtClean="0"/>
              <a:t>edition). </a:t>
            </a:r>
            <a:r>
              <a:rPr lang="en-US" dirty="0"/>
              <a:t>Mason, Ohio, </a:t>
            </a:r>
            <a:r>
              <a:rPr lang="en-US" dirty="0" smtClean="0"/>
              <a:t>	U.S.A</a:t>
            </a:r>
            <a:r>
              <a:rPr lang="en-US" dirty="0"/>
              <a:t>.: South-Western Cengage Learning. Retrieved October 29, </a:t>
            </a:r>
            <a:r>
              <a:rPr lang="en-US" dirty="0" smtClean="0"/>
              <a:t>2013</a:t>
            </a:r>
          </a:p>
          <a:p>
            <a:endParaRPr lang="en-US" dirty="0"/>
          </a:p>
          <a:p>
            <a:r>
              <a:rPr lang="en-US" dirty="0"/>
              <a:t>mindtools.com. (2013). </a:t>
            </a:r>
            <a:r>
              <a:rPr lang="en-US" i="1" dirty="0"/>
              <a:t>Hofstede's cultural dimensions-</a:t>
            </a:r>
            <a:r>
              <a:rPr lang="en-US" i="1" dirty="0" smtClean="0"/>
              <a:t>-Understanding </a:t>
            </a:r>
            <a:r>
              <a:rPr lang="en-US" i="1" dirty="0"/>
              <a:t>workplace </a:t>
            </a:r>
            <a:r>
              <a:rPr lang="en-US" i="1" dirty="0" smtClean="0"/>
              <a:t>	values </a:t>
            </a:r>
            <a:r>
              <a:rPr lang="en-US" i="1" dirty="0"/>
              <a:t>around the world</a:t>
            </a:r>
            <a:r>
              <a:rPr lang="en-US" dirty="0"/>
              <a:t>. Retrieved October 29, 2013, from </a:t>
            </a:r>
            <a:r>
              <a:rPr lang="en-US" dirty="0" smtClean="0"/>
              <a:t>	mindtools.com</a:t>
            </a:r>
            <a:r>
              <a:rPr lang="en-US" dirty="0"/>
              <a:t>: </a:t>
            </a:r>
            <a:r>
              <a:rPr lang="en-US" dirty="0" smtClean="0">
                <a:hlinkClick r:id="rId3"/>
              </a:rPr>
              <a:t>www.mindtools.com/pages/articles/newLDR_66.htm</a:t>
            </a:r>
            <a:endParaRPr lang="en-US" dirty="0" smtClean="0"/>
          </a:p>
          <a:p>
            <a:endParaRPr lang="en-US" dirty="0"/>
          </a:p>
          <a:p>
            <a:r>
              <a:rPr lang="en-US" dirty="0"/>
              <a:t>Ueltschy, L. C., &amp; Krampf, R. F. (2001). Cultural sensitivity to satisfaction and service </a:t>
            </a:r>
            <a:r>
              <a:rPr lang="en-US" dirty="0" smtClean="0"/>
              <a:t>	quality </a:t>
            </a:r>
            <a:r>
              <a:rPr lang="en-US" dirty="0"/>
              <a:t>measures. </a:t>
            </a:r>
            <a:r>
              <a:rPr lang="en-US" i="1" dirty="0"/>
              <a:t>Journal of Marketing Theory and Practice</a:t>
            </a:r>
            <a:r>
              <a:rPr lang="en-US" dirty="0"/>
              <a:t>(Summer), </a:t>
            </a:r>
            <a:r>
              <a:rPr lang="en-US" dirty="0" smtClean="0"/>
              <a:t>	14-31</a:t>
            </a:r>
            <a:r>
              <a:rPr lang="en-US" dirty="0"/>
              <a:t>. Retrieved October 29, 2013, from </a:t>
            </a:r>
            <a:r>
              <a:rPr lang="en-US" dirty="0" smtClean="0"/>
              <a:t>	</a:t>
            </a:r>
            <a:r>
              <a:rPr lang="en-US" dirty="0" smtClean="0">
                <a:hlinkClick r:id="rId4"/>
              </a:rPr>
              <a:t>www.jstore.org/discover/10.2307/40470046?uid-=21102863928931</a:t>
            </a:r>
            <a:endParaRPr lang="en-US" dirty="0" smtClean="0"/>
          </a:p>
          <a:p>
            <a:endParaRPr lang="en-US" dirty="0" smtClean="0"/>
          </a:p>
          <a:p>
            <a:r>
              <a:rPr lang="en-US" dirty="0" smtClean="0"/>
              <a:t>Zeithaml, V. A., Bitner</a:t>
            </a:r>
            <a:r>
              <a:rPr lang="en-US" dirty="0"/>
              <a:t>, M. J., &amp; Gremler, D. D. (2013). </a:t>
            </a:r>
            <a:r>
              <a:rPr lang="en-US" i="1" dirty="0"/>
              <a:t>Service </a:t>
            </a:r>
            <a:r>
              <a:rPr lang="en-US" i="1" dirty="0" smtClean="0"/>
              <a:t>marketing-Integrating 	customer </a:t>
            </a:r>
            <a:r>
              <a:rPr lang="en-US" i="1" dirty="0"/>
              <a:t>focus across the firm</a:t>
            </a:r>
            <a:r>
              <a:rPr lang="en-US" dirty="0"/>
              <a:t> (Sixth </a:t>
            </a:r>
            <a:r>
              <a:rPr lang="en-US" dirty="0" smtClean="0"/>
              <a:t>Edition). </a:t>
            </a:r>
            <a:r>
              <a:rPr lang="en-US" dirty="0"/>
              <a:t>New York: </a:t>
            </a:r>
            <a:r>
              <a:rPr lang="en-US" dirty="0" smtClean="0"/>
              <a:t>McGraw-	Hill</a:t>
            </a:r>
            <a:r>
              <a:rPr lang="en-US" dirty="0"/>
              <a:t>. Retrieved October 28, 2013</a:t>
            </a:r>
          </a:p>
          <a:p>
            <a:endParaRPr lang="en-US" dirty="0"/>
          </a:p>
        </p:txBody>
      </p:sp>
      <p:sp>
        <p:nvSpPr>
          <p:cNvPr id="4" name="Slide Number Placeholder 3"/>
          <p:cNvSpPr>
            <a:spLocks noGrp="1"/>
          </p:cNvSpPr>
          <p:nvPr>
            <p:ph type="sldNum" sz="quarter" idx="10"/>
          </p:nvPr>
        </p:nvSpPr>
        <p:spPr/>
        <p:txBody>
          <a:bodyPr/>
          <a:lstStyle/>
          <a:p>
            <a:fld id="{351B1BB9-D653-42BE-83EF-68DFF9874F83}" type="slidenum">
              <a:rPr lang="en-US" smtClean="0"/>
              <a:t>18</a:t>
            </a:fld>
            <a:endParaRPr lang="en-US" dirty="0"/>
          </a:p>
        </p:txBody>
      </p:sp>
    </p:spTree>
    <p:extLst>
      <p:ext uri="{BB962C8B-B14F-4D97-AF65-F5344CB8AC3E}">
        <p14:creationId xmlns:p14="http://schemas.microsoft.com/office/powerpoint/2010/main" val="3594629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dirty="0" smtClean="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11" name="Date Placeholder 10"/>
          <p:cNvSpPr>
            <a:spLocks noGrp="1"/>
          </p:cNvSpPr>
          <p:nvPr>
            <p:ph type="dt" sz="half" idx="10"/>
          </p:nvPr>
        </p:nvSpPr>
        <p:spPr bwMode="black"/>
        <p:txBody>
          <a:bodyPr/>
          <a:lstStyle/>
          <a:p>
            <a:fld id="{32448491-0DD5-4303-BAFC-ADDF1847E299}" type="datetimeFigureOut">
              <a:rPr lang="en-US" smtClean="0"/>
              <a:t>11/2/2013</a:t>
            </a:fld>
            <a:endParaRPr lang="en-US" dirty="0"/>
          </a:p>
        </p:txBody>
      </p:sp>
      <p:sp>
        <p:nvSpPr>
          <p:cNvPr id="17" name="Slide Number Placeholder 16"/>
          <p:cNvSpPr>
            <a:spLocks noGrp="1"/>
          </p:cNvSpPr>
          <p:nvPr>
            <p:ph type="sldNum" sz="quarter" idx="11"/>
          </p:nvPr>
        </p:nvSpPr>
        <p:spPr/>
        <p:txBody>
          <a:bodyPr/>
          <a:lstStyle/>
          <a:p>
            <a:fld id="{2D7B5487-7ADD-4CD7-AE88-BCE1DE047343}" type="slidenum">
              <a:rPr lang="en-US" smtClean="0"/>
              <a:t>‹#›</a:t>
            </a:fld>
            <a:endParaRPr lang="en-US" dirty="0"/>
          </a:p>
        </p:txBody>
      </p:sp>
      <p:sp>
        <p:nvSpPr>
          <p:cNvPr id="19" name="Footer Placeholder 18"/>
          <p:cNvSpPr>
            <a:spLocks noGrp="1"/>
          </p:cNvSpPr>
          <p:nvPr>
            <p:ph type="ftr" sz="quarter" idx="12"/>
          </p:nvPr>
        </p:nvSpPr>
        <p:spPr/>
        <p:txBody>
          <a:bodyPr/>
          <a:lstStyle/>
          <a:p>
            <a:endParaRPr lang="en-US" dirty="0"/>
          </a:p>
        </p:txBody>
      </p:sp>
    </p:spTree>
  </p:cSld>
  <p:clrMapOvr>
    <a:masterClrMapping/>
  </p:clrMapOvr>
  <p:transition spd="slow">
    <p:randomBar dir="vert"/>
    <p:sndAc>
      <p:stSnd>
        <p:snd r:embed="rId1" name="whoosh.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4"/>
          </p:nvPr>
        </p:nvSpPr>
        <p:spPr/>
        <p:txBody>
          <a:bodyPr/>
          <a:lstStyle/>
          <a:p>
            <a:fld id="{32448491-0DD5-4303-BAFC-ADDF1847E299}" type="datetimeFigureOut">
              <a:rPr lang="en-US" smtClean="0"/>
              <a:t>11/2/2013</a:t>
            </a:fld>
            <a:endParaRPr lang="en-US" dirty="0"/>
          </a:p>
        </p:txBody>
      </p:sp>
      <p:sp>
        <p:nvSpPr>
          <p:cNvPr id="12" name="Slide Number Placeholder 11"/>
          <p:cNvSpPr>
            <a:spLocks noGrp="1"/>
          </p:cNvSpPr>
          <p:nvPr>
            <p:ph type="sldNum" sz="quarter" idx="15"/>
          </p:nvPr>
        </p:nvSpPr>
        <p:spPr/>
        <p:txBody>
          <a:bodyPr/>
          <a:lstStyle/>
          <a:p>
            <a:fld id="{2D7B5487-7ADD-4CD7-AE88-BCE1DE047343}" type="slidenum">
              <a:rPr lang="en-US" smtClean="0"/>
              <a:t>‹#›</a:t>
            </a:fld>
            <a:endParaRPr lang="en-US" dirty="0"/>
          </a:p>
        </p:txBody>
      </p:sp>
      <p:sp>
        <p:nvSpPr>
          <p:cNvPr id="13" name="Footer Placeholder 12"/>
          <p:cNvSpPr>
            <a:spLocks noGrp="1"/>
          </p:cNvSpPr>
          <p:nvPr>
            <p:ph type="ftr" sz="quarter" idx="16"/>
          </p:nvPr>
        </p:nvSpPr>
        <p:spPr/>
        <p:txBody>
          <a:bodyPr/>
          <a:lstStyle/>
          <a:p>
            <a:endParaRPr lang="en-US" dirty="0"/>
          </a:p>
        </p:txBody>
      </p:sp>
    </p:spTree>
  </p:cSld>
  <p:clrMapOvr>
    <a:masterClrMapping/>
  </p:clrMapOvr>
  <p:transition spd="slow">
    <p:randomBar dir="vert"/>
    <p:sndAc>
      <p:stSnd>
        <p:snd r:embed="rId1" name="whoosh.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dirty="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12"/>
          <p:cNvSpPr>
            <a:spLocks noGrp="1"/>
          </p:cNvSpPr>
          <p:nvPr>
            <p:ph type="dt" sz="half" idx="10"/>
          </p:nvPr>
        </p:nvSpPr>
        <p:spPr/>
        <p:txBody>
          <a:bodyPr/>
          <a:lstStyle/>
          <a:p>
            <a:fld id="{32448491-0DD5-4303-BAFC-ADDF1847E299}" type="datetimeFigureOut">
              <a:rPr lang="en-US" smtClean="0"/>
              <a:t>11/2/2013</a:t>
            </a:fld>
            <a:endParaRPr lang="en-US" dirty="0"/>
          </a:p>
        </p:txBody>
      </p:sp>
      <p:sp>
        <p:nvSpPr>
          <p:cNvPr id="14" name="Slide Number Placeholder 13"/>
          <p:cNvSpPr>
            <a:spLocks noGrp="1"/>
          </p:cNvSpPr>
          <p:nvPr>
            <p:ph type="sldNum" sz="quarter" idx="11"/>
          </p:nvPr>
        </p:nvSpPr>
        <p:spPr/>
        <p:txBody>
          <a:bodyPr/>
          <a:lstStyle/>
          <a:p>
            <a:fld id="{2D7B5487-7ADD-4CD7-AE88-BCE1DE047343}" type="slidenum">
              <a:rPr lang="en-US" smtClean="0"/>
              <a:t>‹#›</a:t>
            </a:fld>
            <a:endParaRPr lang="en-US" dirty="0"/>
          </a:p>
        </p:txBody>
      </p:sp>
      <p:sp>
        <p:nvSpPr>
          <p:cNvPr id="15" name="Footer Placeholder 14"/>
          <p:cNvSpPr>
            <a:spLocks noGrp="1"/>
          </p:cNvSpPr>
          <p:nvPr>
            <p:ph type="ftr" sz="quarter" idx="12"/>
          </p:nvPr>
        </p:nvSpPr>
        <p:spPr/>
        <p:txBody>
          <a:bodyPr/>
          <a:lstStyle/>
          <a:p>
            <a:endParaRPr lang="en-US" dirty="0"/>
          </a:p>
        </p:txBody>
      </p:sp>
    </p:spTree>
  </p:cSld>
  <p:clrMapOvr>
    <a:masterClrMapping/>
  </p:clrMapOvr>
  <p:transition spd="slow">
    <p:randomBar dir="vert"/>
    <p:sndAc>
      <p:stSnd>
        <p:snd r:embed="rId1" name="whoosh.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5"/>
          </p:nvPr>
        </p:nvSpPr>
        <p:spPr/>
        <p:txBody>
          <a:bodyPr/>
          <a:lstStyle/>
          <a:p>
            <a:fld id="{32448491-0DD5-4303-BAFC-ADDF1847E299}" type="datetimeFigureOut">
              <a:rPr lang="en-US" smtClean="0"/>
              <a:t>11/2/2013</a:t>
            </a:fld>
            <a:endParaRPr lang="en-US" dirty="0"/>
          </a:p>
        </p:txBody>
      </p:sp>
      <p:sp>
        <p:nvSpPr>
          <p:cNvPr id="12" name="Slide Number Placeholder 11"/>
          <p:cNvSpPr>
            <a:spLocks noGrp="1"/>
          </p:cNvSpPr>
          <p:nvPr>
            <p:ph type="sldNum" sz="quarter" idx="16"/>
          </p:nvPr>
        </p:nvSpPr>
        <p:spPr/>
        <p:txBody>
          <a:bodyPr/>
          <a:lstStyle/>
          <a:p>
            <a:fld id="{2D7B5487-7ADD-4CD7-AE88-BCE1DE047343}" type="slidenum">
              <a:rPr lang="en-US" smtClean="0"/>
              <a:t>‹#›</a:t>
            </a:fld>
            <a:endParaRPr lang="en-US" dirty="0"/>
          </a:p>
        </p:txBody>
      </p:sp>
      <p:sp>
        <p:nvSpPr>
          <p:cNvPr id="13" name="Footer Placeholder 12"/>
          <p:cNvSpPr>
            <a:spLocks noGrp="1"/>
          </p:cNvSpPr>
          <p:nvPr>
            <p:ph type="ftr" sz="quarter" idx="17"/>
          </p:nvPr>
        </p:nvSpPr>
        <p:spPr/>
        <p:txBody>
          <a:bodyPr/>
          <a:lstStyle/>
          <a:p>
            <a:endParaRPr lang="en-US" dirty="0"/>
          </a:p>
        </p:txBody>
      </p:sp>
      <p:sp>
        <p:nvSpPr>
          <p:cNvPr id="16" name="Title 15"/>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randomBar dir="vert"/>
    <p:sndAc>
      <p:stSnd>
        <p:snd r:embed="rId1" name="whoosh.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smtClean="0"/>
              <a:t>Click to edit Master text styles</a:t>
            </a:r>
          </a:p>
        </p:txBody>
      </p:sp>
      <p:sp>
        <p:nvSpPr>
          <p:cNvPr id="11" name="Date Placeholder 10"/>
          <p:cNvSpPr>
            <a:spLocks noGrp="1"/>
          </p:cNvSpPr>
          <p:nvPr>
            <p:ph type="dt" sz="half" idx="16"/>
          </p:nvPr>
        </p:nvSpPr>
        <p:spPr/>
        <p:txBody>
          <a:bodyPr/>
          <a:lstStyle/>
          <a:p>
            <a:fld id="{32448491-0DD5-4303-BAFC-ADDF1847E299}" type="datetimeFigureOut">
              <a:rPr lang="en-US" smtClean="0"/>
              <a:t>11/2/2013</a:t>
            </a:fld>
            <a:endParaRPr lang="en-US" dirty="0"/>
          </a:p>
        </p:txBody>
      </p:sp>
      <p:sp>
        <p:nvSpPr>
          <p:cNvPr id="12" name="Slide Number Placeholder 11"/>
          <p:cNvSpPr>
            <a:spLocks noGrp="1"/>
          </p:cNvSpPr>
          <p:nvPr>
            <p:ph type="sldNum" sz="quarter" idx="17"/>
          </p:nvPr>
        </p:nvSpPr>
        <p:spPr/>
        <p:txBody>
          <a:bodyPr/>
          <a:lstStyle/>
          <a:p>
            <a:fld id="{2D7B5487-7ADD-4CD7-AE88-BCE1DE047343}" type="slidenum">
              <a:rPr lang="en-US" smtClean="0"/>
              <a:t>‹#›</a:t>
            </a:fld>
            <a:endParaRPr lang="en-US" dirty="0"/>
          </a:p>
        </p:txBody>
      </p:sp>
      <p:sp>
        <p:nvSpPr>
          <p:cNvPr id="13" name="Footer Placeholder 12"/>
          <p:cNvSpPr>
            <a:spLocks noGrp="1"/>
          </p:cNvSpPr>
          <p:nvPr>
            <p:ph type="ftr" sz="quarter" idx="18"/>
          </p:nvPr>
        </p:nvSpPr>
        <p:spPr/>
        <p:txBody>
          <a:bodyPr/>
          <a:lstStyle/>
          <a:p>
            <a:endParaRPr lang="en-US" dirty="0"/>
          </a:p>
        </p:txBody>
      </p:sp>
      <p:sp>
        <p:nvSpPr>
          <p:cNvPr id="18" name="Title 17"/>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randomBar dir="vert"/>
    <p:sndAc>
      <p:stSnd>
        <p:snd r:embed="rId1" name="whoosh.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15" name="Date Placeholder 14"/>
          <p:cNvSpPr>
            <a:spLocks noGrp="1"/>
          </p:cNvSpPr>
          <p:nvPr>
            <p:ph type="dt" sz="half" idx="10"/>
          </p:nvPr>
        </p:nvSpPr>
        <p:spPr/>
        <p:txBody>
          <a:bodyPr/>
          <a:lstStyle/>
          <a:p>
            <a:fld id="{32448491-0DD5-4303-BAFC-ADDF1847E299}" type="datetimeFigureOut">
              <a:rPr lang="en-US" smtClean="0"/>
              <a:t>11/2/2013</a:t>
            </a:fld>
            <a:endParaRPr lang="en-US" dirty="0"/>
          </a:p>
        </p:txBody>
      </p:sp>
      <p:sp>
        <p:nvSpPr>
          <p:cNvPr id="16" name="Slide Number Placeholder 15"/>
          <p:cNvSpPr>
            <a:spLocks noGrp="1"/>
          </p:cNvSpPr>
          <p:nvPr>
            <p:ph type="sldNum" sz="quarter" idx="11"/>
          </p:nvPr>
        </p:nvSpPr>
        <p:spPr/>
        <p:txBody>
          <a:bodyPr/>
          <a:lstStyle/>
          <a:p>
            <a:fld id="{2D7B5487-7ADD-4CD7-AE88-BCE1DE047343}" type="slidenum">
              <a:rPr lang="en-US" smtClean="0"/>
              <a:t>‹#›</a:t>
            </a:fld>
            <a:endParaRPr lang="en-US" dirty="0"/>
          </a:p>
        </p:txBody>
      </p:sp>
      <p:sp>
        <p:nvSpPr>
          <p:cNvPr id="17" name="Footer Placeholder 16"/>
          <p:cNvSpPr>
            <a:spLocks noGrp="1"/>
          </p:cNvSpPr>
          <p:nvPr>
            <p:ph type="ftr" sz="quarter" idx="12"/>
          </p:nvPr>
        </p:nvSpPr>
        <p:spPr/>
        <p:txBody>
          <a:bodyPr/>
          <a:lstStyle/>
          <a:p>
            <a:endParaRPr lang="en-US" dirty="0"/>
          </a:p>
        </p:txBody>
      </p:sp>
    </p:spTree>
  </p:cSld>
  <p:clrMapOvr>
    <a:masterClrMapping/>
  </p:clrMapOvr>
  <p:transition spd="slow">
    <p:randomBar dir="vert"/>
    <p:sndAc>
      <p:stSnd>
        <p:snd r:embed="rId1" name="whoosh.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32448491-0DD5-4303-BAFC-ADDF1847E299}" type="datetimeFigureOut">
              <a:rPr lang="en-US" smtClean="0"/>
              <a:t>11/2/2013</a:t>
            </a:fld>
            <a:endParaRPr lang="en-US" dirty="0"/>
          </a:p>
        </p:txBody>
      </p:sp>
      <p:sp>
        <p:nvSpPr>
          <p:cNvPr id="8" name="Slide Number Placeholder 7"/>
          <p:cNvSpPr>
            <a:spLocks noGrp="1"/>
          </p:cNvSpPr>
          <p:nvPr>
            <p:ph type="sldNum" sz="quarter" idx="11"/>
          </p:nvPr>
        </p:nvSpPr>
        <p:spPr/>
        <p:txBody>
          <a:bodyPr/>
          <a:lstStyle/>
          <a:p>
            <a:fld id="{2D7B5487-7ADD-4CD7-AE88-BCE1DE047343}" type="slidenum">
              <a:rPr lang="en-US" smtClean="0"/>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transition spd="slow">
    <p:randomBar dir="vert"/>
    <p:sndAc>
      <p:stSnd>
        <p:snd r:embed="rId1" name="whoosh.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6" name="Date Placeholder 15"/>
          <p:cNvSpPr>
            <a:spLocks noGrp="1"/>
          </p:cNvSpPr>
          <p:nvPr>
            <p:ph type="dt" sz="half" idx="15"/>
          </p:nvPr>
        </p:nvSpPr>
        <p:spPr/>
        <p:txBody>
          <a:bodyPr/>
          <a:lstStyle/>
          <a:p>
            <a:fld id="{32448491-0DD5-4303-BAFC-ADDF1847E299}" type="datetimeFigureOut">
              <a:rPr lang="en-US" smtClean="0"/>
              <a:t>11/2/2013</a:t>
            </a:fld>
            <a:endParaRPr lang="en-US" dirty="0"/>
          </a:p>
        </p:txBody>
      </p:sp>
      <p:sp>
        <p:nvSpPr>
          <p:cNvPr id="19" name="Slide Number Placeholder 18"/>
          <p:cNvSpPr>
            <a:spLocks noGrp="1"/>
          </p:cNvSpPr>
          <p:nvPr>
            <p:ph type="sldNum" sz="quarter" idx="16"/>
          </p:nvPr>
        </p:nvSpPr>
        <p:spPr/>
        <p:txBody>
          <a:bodyPr/>
          <a:lstStyle/>
          <a:p>
            <a:fld id="{2D7B5487-7ADD-4CD7-AE88-BCE1DE047343}" type="slidenum">
              <a:rPr lang="en-US" smtClean="0"/>
              <a:t>‹#›</a:t>
            </a:fld>
            <a:endParaRPr lang="en-US" dirty="0"/>
          </a:p>
        </p:txBody>
      </p:sp>
      <p:sp>
        <p:nvSpPr>
          <p:cNvPr id="23" name="Footer Placeholder 22"/>
          <p:cNvSpPr>
            <a:spLocks noGrp="1"/>
          </p:cNvSpPr>
          <p:nvPr>
            <p:ph type="ftr" sz="quarter" idx="17"/>
          </p:nvPr>
        </p:nvSpPr>
        <p:spPr/>
        <p:txBody>
          <a:bodyPr/>
          <a:lstStyle/>
          <a:p>
            <a:endParaRPr lang="en-US" dirty="0"/>
          </a:p>
        </p:txBody>
      </p:sp>
    </p:spTree>
  </p:cSld>
  <p:clrMapOvr>
    <a:masterClrMapping/>
  </p:clrMapOvr>
  <p:transition spd="slow">
    <p:randomBar dir="vert"/>
    <p:sndAc>
      <p:stSnd>
        <p:snd r:embed="rId1" name="whoosh.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
        <p:nvSpPr>
          <p:cNvPr id="12" name="Title 11"/>
          <p:cNvSpPr>
            <a:spLocks noGrp="1"/>
          </p:cNvSpPr>
          <p:nvPr>
            <p:ph type="title"/>
          </p:nvPr>
        </p:nvSpPr>
        <p:spPr>
          <a:xfrm>
            <a:off x="2514600" y="975360"/>
            <a:ext cx="4114800" cy="701040"/>
          </a:xfrm>
        </p:spPr>
        <p:txBody>
          <a:bodyPr/>
          <a:lstStyle/>
          <a:p>
            <a:r>
              <a:rPr lang="en-US" smtClean="0"/>
              <a:t>Click to edit Master title style</a:t>
            </a:r>
            <a:endParaRPr lang="en-US"/>
          </a:p>
        </p:txBody>
      </p:sp>
      <p:sp>
        <p:nvSpPr>
          <p:cNvPr id="13" name="Date Placeholder 12"/>
          <p:cNvSpPr>
            <a:spLocks noGrp="1"/>
          </p:cNvSpPr>
          <p:nvPr>
            <p:ph type="dt" sz="half" idx="14"/>
          </p:nvPr>
        </p:nvSpPr>
        <p:spPr>
          <a:xfrm>
            <a:off x="2981325" y="273180"/>
            <a:ext cx="3181350" cy="292100"/>
          </a:xfrm>
        </p:spPr>
        <p:txBody>
          <a:bodyPr/>
          <a:lstStyle/>
          <a:p>
            <a:fld id="{32448491-0DD5-4303-BAFC-ADDF1847E299}" type="datetimeFigureOut">
              <a:rPr lang="en-US" smtClean="0"/>
              <a:t>11/2/2013</a:t>
            </a:fld>
            <a:endParaRPr lang="en-US" dirty="0"/>
          </a:p>
        </p:txBody>
      </p:sp>
      <p:sp>
        <p:nvSpPr>
          <p:cNvPr id="14" name="Slide Number Placeholder 13"/>
          <p:cNvSpPr>
            <a:spLocks noGrp="1"/>
          </p:cNvSpPr>
          <p:nvPr>
            <p:ph type="sldNum" sz="quarter" idx="15"/>
          </p:nvPr>
        </p:nvSpPr>
        <p:spPr>
          <a:xfrm>
            <a:off x="4038600" y="6172200"/>
            <a:ext cx="1066800" cy="304800"/>
          </a:xfrm>
        </p:spPr>
        <p:txBody>
          <a:bodyPr/>
          <a:lstStyle/>
          <a:p>
            <a:fld id="{2D7B5487-7ADD-4CD7-AE88-BCE1DE047343}" type="slidenum">
              <a:rPr lang="en-US" smtClean="0"/>
              <a:t>‹#›</a:t>
            </a:fld>
            <a:endParaRPr lang="en-US" dirty="0"/>
          </a:p>
        </p:txBody>
      </p:sp>
      <p:sp>
        <p:nvSpPr>
          <p:cNvPr id="15" name="Footer Placeholder 14"/>
          <p:cNvSpPr>
            <a:spLocks noGrp="1"/>
          </p:cNvSpPr>
          <p:nvPr>
            <p:ph type="ftr" sz="quarter" idx="16"/>
          </p:nvPr>
        </p:nvSpPr>
        <p:spPr>
          <a:xfrm>
            <a:off x="1447800" y="6486525"/>
            <a:ext cx="6248400" cy="292100"/>
          </a:xfrm>
        </p:spPr>
        <p:txBody>
          <a:bodyPr/>
          <a:lstStyle/>
          <a:p>
            <a:endParaRPr lang="en-US" dirty="0"/>
          </a:p>
        </p:txBody>
      </p:sp>
    </p:spTree>
  </p:cSld>
  <p:clrMapOvr>
    <a:masterClrMapping/>
  </p:clrMapOvr>
  <p:transition spd="slow">
    <p:randomBar dir="vert"/>
    <p:sndAc>
      <p:stSnd>
        <p:snd r:embed="rId1" name="whoosh.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448491-0DD5-4303-BAFC-ADDF1847E299}" type="datetimeFigureOut">
              <a:rPr lang="en-US" smtClean="0"/>
              <a:t>11/2/2013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7B5487-7ADD-4CD7-AE88-BCE1DE047343}" type="slidenum">
              <a:rPr lang="en-US" smtClean="0"/>
              <a:t>‹#›</a:t>
            </a:fld>
            <a:endParaRPr lang="en-US" dirty="0"/>
          </a:p>
        </p:txBody>
      </p:sp>
    </p:spTree>
  </p:cSld>
  <p:clrMapOvr>
    <a:masterClrMapping/>
  </p:clrMapOvr>
  <p:transition spd="slow">
    <p:randomBar dir="vert"/>
    <p:sndAc>
      <p:stSnd>
        <p:snd r:embed="rId1" name="whoosh.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448491-0DD5-4303-BAFC-ADDF1847E299}" type="datetimeFigureOut">
              <a:rPr lang="en-US" smtClean="0"/>
              <a:t>11/2/2013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7B5487-7ADD-4CD7-AE88-BCE1DE047343}" type="slidenum">
              <a:rPr lang="en-US" smtClean="0"/>
              <a:t>‹#›</a:t>
            </a:fld>
            <a:endParaRPr lang="en-US" dirty="0"/>
          </a:p>
        </p:txBody>
      </p:sp>
      <p:sp>
        <p:nvSpPr>
          <p:cNvPr id="2" name="Vertical Title 1"/>
          <p:cNvSpPr>
            <a:spLocks noGrp="1"/>
          </p:cNvSpPr>
          <p:nvPr>
            <p:ph type="title" orient="vert"/>
          </p:nvPr>
        </p:nvSpPr>
        <p:spPr>
          <a:xfrm>
            <a:off x="7239000" y="914401"/>
            <a:ext cx="926980" cy="5029200"/>
          </a:xfrm>
        </p:spPr>
        <p:txBody>
          <a:bodyPr vert="eaVert"/>
          <a:lstStyle/>
          <a:p>
            <a:r>
              <a:rPr lang="en-US" smtClean="0"/>
              <a:t>Click to edit Master title style</a:t>
            </a:r>
            <a:endParaRPr lang="en-US"/>
          </a:p>
        </p:txBody>
      </p:sp>
    </p:spTree>
  </p:cSld>
  <p:clrMapOvr>
    <a:masterClrMapping/>
  </p:clrMapOvr>
  <p:transition spd="slow">
    <p:randomBar dir="vert"/>
    <p:sndAc>
      <p:stSnd>
        <p:snd r:embed="rId1" name="whoosh.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32448491-0DD5-4303-BAFC-ADDF1847E299}" type="datetimeFigureOut">
              <a:rPr lang="en-US" smtClean="0"/>
              <a:t>11/2/2013</a:t>
            </a:fld>
            <a:endParaRPr lang="en-US" dirty="0"/>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en-US" dirty="0"/>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fld id="{2D7B5487-7ADD-4CD7-AE88-BCE1DE047343}" type="slidenum">
              <a:rPr lang="en-US" smtClean="0"/>
              <a:t>‹#›</a:t>
            </a:fld>
            <a:endParaRPr lang="en-US" dirty="0"/>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randomBar dir="vert"/>
    <p:sndAc>
      <p:stSnd>
        <p:snd r:embed="rId13" name="whoosh.wav"/>
      </p:stSnd>
    </p:sndAc>
  </p:transition>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wmf"/></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wmf"/></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gif"/></Relationships>
</file>

<file path=ppt/slides/_rels/slide1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audio" Target="../media/audio1.wav"/><Relationship Id="rId7" Type="http://schemas.openxmlformats.org/officeDocument/2006/relationships/diagramColors" Target="../diagrams/colors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Karla M. Kassey</a:t>
            </a:r>
            <a:endParaRPr lang="en-US" dirty="0"/>
          </a:p>
        </p:txBody>
      </p:sp>
      <p:sp>
        <p:nvSpPr>
          <p:cNvPr id="2" name="Title 1"/>
          <p:cNvSpPr>
            <a:spLocks noGrp="1"/>
          </p:cNvSpPr>
          <p:nvPr>
            <p:ph type="title"/>
          </p:nvPr>
        </p:nvSpPr>
        <p:spPr/>
        <p:txBody>
          <a:bodyPr/>
          <a:lstStyle/>
          <a:p>
            <a:r>
              <a:rPr lang="en-US" dirty="0" smtClean="0"/>
              <a:t>Global Culture</a:t>
            </a:r>
            <a:endParaRPr lang="en-US" dirty="0"/>
          </a:p>
        </p:txBody>
      </p:sp>
    </p:spTree>
    <p:extLst>
      <p:ext uri="{BB962C8B-B14F-4D97-AF65-F5344CB8AC3E}">
        <p14:creationId xmlns:p14="http://schemas.microsoft.com/office/powerpoint/2010/main" val="138525161"/>
      </p:ext>
    </p:extLst>
  </p:cSld>
  <p:clrMapOvr>
    <a:masterClrMapping/>
  </p:clrMapOvr>
  <p:transition spd="slow">
    <p:randomBar dir="vert"/>
    <p:sndAc>
      <p:stSnd>
        <p:snd r:embed="rId3" name="whoosh.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3"/>
          </p:nvPr>
        </p:nvSpPr>
        <p:spPr/>
        <p:txBody>
          <a:bodyPr/>
          <a:lstStyle/>
          <a:p>
            <a:r>
              <a:rPr lang="en-US" dirty="0" smtClean="0"/>
              <a:t>Treat the global market as a domestic market—think globally, act locally</a:t>
            </a:r>
            <a:endParaRPr lang="en-US" dirty="0"/>
          </a:p>
        </p:txBody>
      </p:sp>
      <p:sp>
        <p:nvSpPr>
          <p:cNvPr id="2" name="Title 1"/>
          <p:cNvSpPr>
            <a:spLocks noGrp="1"/>
          </p:cNvSpPr>
          <p:nvPr>
            <p:ph type="title"/>
          </p:nvPr>
        </p:nvSpPr>
        <p:spPr/>
        <p:txBody>
          <a:bodyPr>
            <a:normAutofit/>
          </a:bodyPr>
          <a:lstStyle/>
          <a:p>
            <a:r>
              <a:rPr lang="en-US" dirty="0" smtClean="0"/>
              <a:t>A global perspective of service theory</a:t>
            </a:r>
            <a:endParaRPr lang="en-US" dirty="0"/>
          </a:p>
        </p:txBody>
      </p:sp>
      <p:pic>
        <p:nvPicPr>
          <p:cNvPr id="1027" name="Picture 3" descr="C:\Program Files (x86)\Microsoft Office\Media\CntCD1\Animated\j0174012.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52400" y="3009900"/>
            <a:ext cx="8839200" cy="3695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401158"/>
      </p:ext>
    </p:extLst>
  </p:cSld>
  <p:clrMapOvr>
    <a:masterClrMapping/>
  </p:clrMapOvr>
  <p:transition spd="slow">
    <p:randomBar dir="vert"/>
    <p:sndAc>
      <p:stSnd>
        <p:snd r:embed="rId3" name="whoosh.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smtClean="0"/>
              <a:t>According to Krampf &amp; Ueltschy (2001 p. 14), “satisfaction depends to a degree on the expectations that the consumer brings to the service setting.”</a:t>
            </a:r>
            <a:endParaRPr lang="en-US" dirty="0"/>
          </a:p>
        </p:txBody>
      </p:sp>
      <p:pic>
        <p:nvPicPr>
          <p:cNvPr id="2050" name="Picture 2" descr="C:\Program Files (x86)\Microsoft Office\Media\CntCD1\Animated\j0254488.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411414"/>
            <a:ext cx="8382000" cy="306558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p:txBody>
          <a:bodyPr/>
          <a:lstStyle/>
          <a:p>
            <a:r>
              <a:rPr lang="en-US" dirty="0" smtClean="0"/>
              <a:t>Cultural Differences in service theory</a:t>
            </a:r>
            <a:endParaRPr lang="en-US" dirty="0"/>
          </a:p>
        </p:txBody>
      </p:sp>
    </p:spTree>
    <p:extLst>
      <p:ext uri="{BB962C8B-B14F-4D97-AF65-F5344CB8AC3E}">
        <p14:creationId xmlns:p14="http://schemas.microsoft.com/office/powerpoint/2010/main" val="1215173784"/>
      </p:ext>
    </p:extLst>
  </p:cSld>
  <p:clrMapOvr>
    <a:masterClrMapping/>
  </p:clrMapOvr>
  <p:transition spd="slow">
    <p:randomBar dir="vert"/>
    <p:sndAc>
      <p:stSnd>
        <p:snd r:embed="rId3" name="whoosh.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Scale preferences on international applicability</a:t>
            </a:r>
            <a:endParaRPr lang="en-US" dirty="0"/>
          </a:p>
        </p:txBody>
      </p:sp>
      <p:pic>
        <p:nvPicPr>
          <p:cNvPr id="1026" name="Picture 2" descr="C:\Program Files (x86)\Microsoft Office\MEDIA\CAGCAT10\j0300840.wmf"/>
          <p:cNvPicPr>
            <a:picLocks noGrp="1" noChangeAspect="1" noChangeArrowheads="1"/>
          </p:cNvPicPr>
          <p:nvPr>
            <p:ph sz="quarter" idx="13"/>
          </p:nvPr>
        </p:nvPicPr>
        <p:blipFill>
          <a:blip r:embed="rId4" cstate="print">
            <a:extLst>
              <a:ext uri="{28A0092B-C50C-407E-A947-70E740481C1C}">
                <a14:useLocalDpi xmlns:a14="http://schemas.microsoft.com/office/drawing/2010/main" val="0"/>
              </a:ext>
            </a:extLst>
          </a:blip>
          <a:srcRect/>
          <a:stretch>
            <a:fillRect/>
          </a:stretch>
        </p:blipFill>
        <p:spPr bwMode="auto">
          <a:xfrm>
            <a:off x="685800" y="1905000"/>
            <a:ext cx="8153400" cy="4571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062260"/>
      </p:ext>
    </p:extLst>
  </p:cSld>
  <p:clrMapOvr>
    <a:masterClrMapping/>
  </p:clrMapOvr>
  <p:transition spd="slow">
    <p:randomBar dir="vert"/>
    <p:sndAc>
      <p:stSnd>
        <p:snd r:embed="rId3" name="whoosh.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Hofstede’s Model</a:t>
            </a:r>
            <a:endParaRPr lang="en-US" dirty="0"/>
          </a:p>
        </p:txBody>
      </p:sp>
      <p:sp>
        <p:nvSpPr>
          <p:cNvPr id="5" name="AutoShape 4" descr="data:image/jpeg;base64,/9j/4AAQSkZJRgABAQAAAQABAAD/2wCEAAkGBwgHBgkIBwgKCgkLDRYPDQwMDRsUFRAWIB0iIiAdHx8kKDQsJCYxJx8fLT0tMTU3Ojo6Iys/RD84QzQ5OjcBCgoKDQwNGg8PGjclHyU3Nzc3Nzc3Nzc3Nzc3Nzc3Nzc3Nzc3Nzc3Nzc3Nzc3Nzc3Nzc3Nzc3Nzc3Nzc3Nzc3N//AABEIAHoApgMBIgACEQEDEQH/xAAcAAACAgMBAQAAAAAAAAAAAAAEBQMGAAIHAQj/xAA6EAACAQMCBAMECAYCAwEAAAABAgMABBESIQUxQVEGE2EiMnGBBxQjQlKRobEzcsHR4fE1YjRTcyT/xAAZAQACAwEAAAAAAAAAAAAAAAACAwEEBQD/xAAlEQACAgICAQMFAQAAAAAAAAAAAQIRAyESMQQiQVETIzJhkQX/2gAMAwEAAhEDEQA/ALNwTiBsr2OR8leTb10W3uI54w8Z2auXQL9qo9a6JwtQtrGPSpoLsZZrMihbj3NifzoX2jyJ/OlSnToEMvJ1jjI1DJ6ZqncW422o29mcdGccz8PSmHiC4MMRhU4dhlj1x2+dU+4PkKpz9q4yfQUubvsuePhT9Uj1pGDHU5z13qW1nZH1ZOKXiUs2Ac1KrdjVZvZo8dFnh4pEiY8kEnmc0PLOsjFgNI7A8qVI5Ix1qdSRsedRYHBIIZs+6Tn41LaXUkDrIjlXB59DQYJzWDOojpTFKgXFPTL5wriaXqaWAWVea9/UUwFc/tLh4JEdGIZTkHNXmxuVu7aOZfvDcdj1qzjnyRnZsXB2ugisrKymiDK8Ne141ccRsaGlkCjnW88oUGkd/fAAhedESje6vAHxmspKXZ3JJrKEmxXbL9qn81dA4d/AX4VR7ZPtU+NXix/hLRHImuPcFQw89R5DeppxkYryRBFZyseiGkNXIj4KtxFhPdSSOfZ571VeLSg3EjscDOFHYU54jcj7RVYdvhVZvX1OWxknlntQZujVwI1hc55YNGxDUuTS9DgjJ5/lR8DANpB2qleyyw6IKNJBqQg+ezDJBH5VkbDSCWFYpVjyY57CiFthCDI6V7gN1APxqNXZdtIAO1SjOd9P5ZogGYBt3p/4Vu8TSWznZxrX4jnSFTnI2J+GKI4dK0PErVkBJ8wDHcHajxyqQnLHlFov1ZQtre291JNHBIHaFtMgH3T2oqrxmtNdmE0NPMF617cTBAd6R312WyFJqUjjW/vTuqGlDlmJLVOy5OTUbLUnEWBWVvpryuo4jto/tF+NW+x/hrVat4/aFWWyHsLUsJBRXJqHi7eXwq5b8MZosDrSLjXHuHxXUvBrlzFPNASjPsjE5AGe9LeiYRcpaObz3ZJOo9c5Pc0JOwbIySzbnHX0zQ0ztnT97UQw7YrdH0oS3b/dUcjvRswjR7CukgDl1wMfrTCIgNtgfE0sjm/EoPoelTrfqsw2TTgcsbUhDGPYHbSMkYz0rZ3KSMM4AYjJpfa3sbOFyME9DRuFmMy52LHHeisBrYQu+OnrUpdVHcdlNLzcJAg1tljyUd6W3N/dSz6IGhVPvHJLfptU8gKtljEy45dO9QXjF4fYdlYjZlO49RSuK7MYVHEhI+8Bt+9MYpUaLVhJTnJjLYOOu1cpJgySRZvAhKG9gJLaSrFjzJOc/tVnmlCKd6pvgi7wl1JJgFtJ2+dPLi7Vz721X8X4IoeSvusy7nLkgcqAZe9a3XEIYQSzAY71X7zxZZwtpaZfzpliB6y1Gy0stPENpcDIkU/OmSXEcwBVgamyKNcVlSYHesqLOo3gZC6jV1qx2IBjBr58j+kYrIG0PgeldB8KfSLw28jSKSXTIejbUVphKLOn4GK559L3CzNY2fEYk1eS/lzfytyPyIH51fLO5juoFljOVPI1DxqyTiPC7qzkGRNEy/A42/WlyVqg8OR4sqkcG4fGAvl50SY9jPJh2PY+v+KnkZtOhlPUH8qU2LSR8QmjmJyvvI3Qg4NOZWVkaQ6iARuDuR2qi06NqSqWgOdnZCYlyScAscDPagvqlvJNpur4tLzMcQIA9KYS4mk0g6Y1T2FY5P6fOofqcJkDsMkdNWAfjtSUyJObXpPQ0NuMaZ1K8isgJ/UU34TxKSSTy0ZWYgHJBXn/AK9aSXkhJD6PaHLtUXB2cXLysxyxGk9wP9mpjsJQbY84rcz+bOFwrwko7A55gEEZ+NJ0ikldB50YT/1vk799hvVrktVvQHjVfMKBfa21AdDSg8PvLefAtgwzzNc00wPpprjIb22h1RgV1hQCFGBt1oq1bM0q7bKq5+ZP9qX2aXQ9kRKgzuTTWKJYkCj8z371yTuweCQy8PwuLaVsYOrBxQ/HuLDhkDO5xjqad+F4f/wzOx2Mm3yFUD6XJ0gsmQHd9hV/HqKM3PvI2UfxD4xu72R0tpCifi71VpJpZTqlkZj6moi2TXmaMSFW/E7y2IME7rjpzFXTwv44lWRYbw4Odm71z81tGxRgw5g5qQbPouw4ulzGGDZGK8qheEL+SWzH8vU1lDyGUcyApz4ehEtwM9DSq3RpCABmrFwW2aKdTuN6GQzDHdn0l4JZG4BbBGyAop8RVF+jS5P1eaAnYEEVe6ZF2hWaPGbOPfSn4fh4bxOLi9srItyx8zHIN1B+PP8AOqzbTZgkjYA7YHpXc/EXCLfjnDJbK52BwyN1RhuDXE+J8D4lwG5SPicagyZKOjalbfv39Kr5YNO0aXi51OCjJ7QKI8KCp9ocj6VjRysQqsMn0rC5Ut8ant5NWNsH0qpxNFQvaBpLAlPMuJjjkc15CE84BF9kYxipL2NpSVz7GOR70HFPPDMpdAwB5r0okkjq9y8WL4iU7jqM15xDiE1sytInmRnmce5Szh3FWkiMONJJyD0pmqiSIoVBU5znrTG7RWa9Vskgu4LgAodz0qYsMlRueVV3yJuHT6gNUZONvu/4ptAGMeX2zQuSomSjWhha8VurIPHA4weSsMgGqb4hlTi9wYeN2xwpzqjbHz2p1NOBI+/IUl4rOJg2+SByrQxpcFow8j+61+yreIPBclrbm94SzT243eNvfQd/UVUQQRtXY/DcxFqEZh23pd4h8EWPE5HuLN/qlw25wMo59R0qavoBnLqLgsXmUFeppo3gvjkU+hrYSKPvxOCpqy8O4NJaxxLcQupHMMKVkk4j8GKM7bD/AAlZGCzAKnOntWVfuBWcT2ygoMBe1ZWFP/ZjCTi0K+rWqOF+HbbWx1L161drXhwDoQPypJ4eET6QmMnAqzxz+SXWP7u2e5rZ4ynIvrJDHjSLDwC+Xg9wssudA5gHc05vvpCKg/U7RB2MrE/oKoElwTzJoeSQ86swioqinklzdstN9414pc5D3PlD8MI0/rVb414gnvIlimkkkRW1DWxO9LZ5cUsnl1EipcVLQKlx2hwrrJ7QwQdwantVJk1DkN6QWt35DBJmwhO2elPLG4w27DB6Vm5cbhKjd8fMssLXZtezLHHqkKp/McYpd9fhJzljvnZc004g4dU5FQB0oWOBNgqqDmgjXuOj1sntrnzADDbyas88YFOrSTiMufMRIo/U5NC2sZ0jQ4AHPG9NIIkC5Zi3xpiaAnJEE0HlyRhnZhL7OSetSyyjGOoGBWXgEqI2ojSwYYreyt/Pn1uPsovbkP7ChUXKVCJTUI2xHfzFJJUJ31YyPSgpJFAzoySOdbXUnmOXJ3ZmY/M0HO2lK1OkkYKdybYw4VK0Pu9TTsXAKjUcVWrVmAB5GmKSk82HxrtjGhoJ1znr61Mt2R1yO2KTiQge9mpo5eW5BqaIv4H9pxa4hJEbkAjltWUlSU5wrHNZSZeLgbtwX8QJznwS0jcQlJY+XFGW+Z5VbreXVGx3JLmqt4MTTZ3TnbW6rn4Cn1m/8RfwsRTEFYYX7ionevC1RudqIiwe6c49KAQBtUhwcHAFFXLYG/Wg4QVDgDnU0BYDfEk86sN1HHYW9mXyqtAupuzEUiuYi3PnVmvpo+Ju9kYtCJF9m+vIYAAUrLDkqLHj5XCVmsTkhQx1DFbZIQsN+/pVcsp5beZrSf34jgeopqnEDGMFAwPMVQeNo24ZlKNjqzvAqaV503t51l2LGqql2jlSgIbONjtRR4mbaAnzRjHPniupkSlfRYJZXmuEt7fBYnAPb1plxILw3gk6Jkto3bqzHbNReELGQWxvbgYkkGI16ovXPrXni99NiseBl5ANvzNW8OOtmP5OZzdLoqD4GkDtQU0uX09BuaLujgc96WSHKtn7zoufnn+lWnRTjYxh57/GjojtjAoCLmMcqOTZTvQjn0bs2ByrcSEDtQ7HflW2fZwaJ2DaCYZTr98cv7V7Qqy6SN1G1ZUNMixVbWcXDeHwW8J1E5Z26k1HbS6LyWM9TmshJMK5OfaP70PL/wAh8qg59jbOa1bevF6Vh61xDYDeMAd6yKNiM4wOlbqAbp8gHC7ZqccqkEWTx5brTXgc1vHPGb2QRxqjKHblv0PpQM3Og+J/8a3zqatBJ0M/E3BbhJheWqhyqgkKc6lPbvSdLyNgDq2PKmv0fTSyWM0byOyI3sqzEhfgKQcUVV4reKoAUSHAA5VUnFF/x8rWg95MQalYgk9DT/wjwqTjN+LiZcWsGBGp912/sP3qlgnyX3PKu3eDkVeF2qqoA8pdgP8AqaiEFZZ8nM4wpe46RRFGsQBCqNIB/oaqHjGTXNbR5/Ex79MVb5P4cg/6GqT4qJ+vw7/cP9Ksw7MeRWb588+lAhgUjU8zMCPkP80TfczQtt/5UP8A83/eja0DF7GkAO1GYxjPaoLfpREp9ofCpSJbIjzrYkAdK0etJeXyrmcex+1MQN8DlWVpa++/xNeVzGL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AutoShape 8" descr="data:image/jpeg;base64,/9j/4AAQSkZJRgABAQAAAQABAAD/2wCEAAkGBwgHBgkIBwgKCgkLDRYPDQwMDRsUFRAWIB0iIiAdHx8kKDQsJCYxJx8fLT0tMTU3Ojo6Iys/RD84QzQ5OjcBCgoKDQwNGg8PGjclHyU3Nzc3Nzc3Nzc3Nzc3Nzc3Nzc3Nzc3Nzc3Nzc3Nzc3Nzc3Nzc3Nzc3Nzc3Nzc3Nzc3N//AABEIAHoApgMBIgACEQEDEQH/xAAcAAACAgMBAQAAAAAAAAAAAAAEBQMGAAIHAQj/xAA6EAACAQMCBAMECAYCAwEAAAABAgMABBESIQUxQVEGE2EiMnGBBxQjQlKRobEzcsHR4fE1YjRTcyT/xAAZAQACAwEAAAAAAAAAAAAAAAACAwEEBQD/xAAlEQACAgICAQMFAQAAAAAAAAAAAQIRAyESMQQiQVETIzJhkQX/2gAMAwEAAhEDEQA/ALNwTiBsr2OR8leTb10W3uI54w8Z2auXQL9qo9a6JwtQtrGPSpoLsZZrMihbj3NifzoX2jyJ/OlSnToEMvJ1jjI1DJ6ZqncW422o29mcdGccz8PSmHiC4MMRhU4dhlj1x2+dU+4PkKpz9q4yfQUubvsuePhT9Uj1pGDHU5z13qW1nZH1ZOKXiUs2Ac1KrdjVZvZo8dFnh4pEiY8kEnmc0PLOsjFgNI7A8qVI5Ix1qdSRsedRYHBIIZs+6Tn41LaXUkDrIjlXB59DQYJzWDOojpTFKgXFPTL5wriaXqaWAWVea9/UUwFc/tLh4JEdGIZTkHNXmxuVu7aOZfvDcdj1qzjnyRnZsXB2ugisrKymiDK8Ne141ccRsaGlkCjnW88oUGkd/fAAhedESje6vAHxmspKXZ3JJrKEmxXbL9qn81dA4d/AX4VR7ZPtU+NXix/hLRHImuPcFQw89R5DeppxkYryRBFZyseiGkNXIj4KtxFhPdSSOfZ571VeLSg3EjscDOFHYU54jcj7RVYdvhVZvX1OWxknlntQZujVwI1hc55YNGxDUuTS9DgjJ5/lR8DANpB2qleyyw6IKNJBqQg+ezDJBH5VkbDSCWFYpVjyY57CiFthCDI6V7gN1APxqNXZdtIAO1SjOd9P5ZogGYBt3p/4Vu8TSWznZxrX4jnSFTnI2J+GKI4dK0PErVkBJ8wDHcHajxyqQnLHlFov1ZQtre291JNHBIHaFtMgH3T2oqrxmtNdmE0NPMF617cTBAd6R312WyFJqUjjW/vTuqGlDlmJLVOy5OTUbLUnEWBWVvpryuo4jto/tF+NW+x/hrVat4/aFWWyHsLUsJBRXJqHi7eXwq5b8MZosDrSLjXHuHxXUvBrlzFPNASjPsjE5AGe9LeiYRcpaObz3ZJOo9c5Pc0JOwbIySzbnHX0zQ0ztnT97UQw7YrdH0oS3b/dUcjvRswjR7CukgDl1wMfrTCIgNtgfE0sjm/EoPoelTrfqsw2TTgcsbUhDGPYHbSMkYz0rZ3KSMM4AYjJpfa3sbOFyME9DRuFmMy52LHHeisBrYQu+OnrUpdVHcdlNLzcJAg1tljyUd6W3N/dSz6IGhVPvHJLfptU8gKtljEy45dO9QXjF4fYdlYjZlO49RSuK7MYVHEhI+8Bt+9MYpUaLVhJTnJjLYOOu1cpJgySRZvAhKG9gJLaSrFjzJOc/tVnmlCKd6pvgi7wl1JJgFtJ2+dPLi7Vz721X8X4IoeSvusy7nLkgcqAZe9a3XEIYQSzAY71X7zxZZwtpaZfzpliB6y1Gy0stPENpcDIkU/OmSXEcwBVgamyKNcVlSYHesqLOo3gZC6jV1qx2IBjBr58j+kYrIG0PgeldB8KfSLw28jSKSXTIejbUVphKLOn4GK559L3CzNY2fEYk1eS/lzfytyPyIH51fLO5juoFljOVPI1DxqyTiPC7qzkGRNEy/A42/WlyVqg8OR4sqkcG4fGAvl50SY9jPJh2PY+v+KnkZtOhlPUH8qU2LSR8QmjmJyvvI3Qg4NOZWVkaQ6iARuDuR2qi06NqSqWgOdnZCYlyScAscDPagvqlvJNpur4tLzMcQIA9KYS4mk0g6Y1T2FY5P6fOofqcJkDsMkdNWAfjtSUyJObXpPQ0NuMaZ1K8isgJ/UU34TxKSSTy0ZWYgHJBXn/AK9aSXkhJD6PaHLtUXB2cXLysxyxGk9wP9mpjsJQbY84rcz+bOFwrwko7A55gEEZ+NJ0ikldB50YT/1vk799hvVrktVvQHjVfMKBfa21AdDSg8PvLefAtgwzzNc00wPpprjIb22h1RgV1hQCFGBt1oq1bM0q7bKq5+ZP9qX2aXQ9kRKgzuTTWKJYkCj8z371yTuweCQy8PwuLaVsYOrBxQ/HuLDhkDO5xjqad+F4f/wzOx2Mm3yFUD6XJ0gsmQHd9hV/HqKM3PvI2UfxD4xu72R0tpCifi71VpJpZTqlkZj6moi2TXmaMSFW/E7y2IME7rjpzFXTwv44lWRYbw4Odm71z81tGxRgw5g5qQbPouw4ulzGGDZGK8qheEL+SWzH8vU1lDyGUcyApz4ehEtwM9DSq3RpCABmrFwW2aKdTuN6GQzDHdn0l4JZG4BbBGyAop8RVF+jS5P1eaAnYEEVe6ZF2hWaPGbOPfSn4fh4bxOLi9srItyx8zHIN1B+PP8AOqzbTZgkjYA7YHpXc/EXCLfjnDJbK52BwyN1RhuDXE+J8D4lwG5SPicagyZKOjalbfv39Kr5YNO0aXi51OCjJ7QKI8KCp9ocj6VjRysQqsMn0rC5Ut8ant5NWNsH0qpxNFQvaBpLAlPMuJjjkc15CE84BF9kYxipL2NpSVz7GOR70HFPPDMpdAwB5r0okkjq9y8WL4iU7jqM15xDiE1sytInmRnmce5Szh3FWkiMONJJyD0pmqiSIoVBU5znrTG7RWa9Vskgu4LgAodz0qYsMlRueVV3yJuHT6gNUZONvu/4ptAGMeX2zQuSomSjWhha8VurIPHA4weSsMgGqb4hlTi9wYeN2xwpzqjbHz2p1NOBI+/IUl4rOJg2+SByrQxpcFow8j+61+yreIPBclrbm94SzT243eNvfQd/UVUQQRtXY/DcxFqEZh23pd4h8EWPE5HuLN/qlw25wMo59R0qavoBnLqLgsXmUFeppo3gvjkU+hrYSKPvxOCpqy8O4NJaxxLcQupHMMKVkk4j8GKM7bD/AAlZGCzAKnOntWVfuBWcT2ygoMBe1ZWFP/ZjCTi0K+rWqOF+HbbWx1L161drXhwDoQPypJ4eET6QmMnAqzxz+SXWP7u2e5rZ4ynIvrJDHjSLDwC+Xg9wssudA5gHc05vvpCKg/U7RB2MrE/oKoElwTzJoeSQ86swioqinklzdstN9414pc5D3PlD8MI0/rVb414gnvIlimkkkRW1DWxO9LZ5cUsnl1EipcVLQKlx2hwrrJ7QwQdwantVJk1DkN6QWt35DBJmwhO2elPLG4w27DB6Vm5cbhKjd8fMssLXZtezLHHqkKp/McYpd9fhJzljvnZc004g4dU5FQB0oWOBNgqqDmgjXuOj1sntrnzADDbyas88YFOrSTiMufMRIo/U5NC2sZ0jQ4AHPG9NIIkC5Zi3xpiaAnJEE0HlyRhnZhL7OSetSyyjGOoGBWXgEqI2ojSwYYreyt/Pn1uPsovbkP7ChUXKVCJTUI2xHfzFJJUJ31YyPSgpJFAzoySOdbXUnmOXJ3ZmY/M0HO2lK1OkkYKdybYw4VK0Pu9TTsXAKjUcVWrVmAB5GmKSk82HxrtjGhoJ1znr61Mt2R1yO2KTiQge9mpo5eW5BqaIv4H9pxa4hJEbkAjltWUlSU5wrHNZSZeLgbtwX8QJznwS0jcQlJY+XFGW+Z5VbreXVGx3JLmqt4MTTZ3TnbW6rn4Cn1m/8RfwsRTEFYYX7ionevC1RudqIiwe6c49KAQBtUhwcHAFFXLYG/Wg4QVDgDnU0BYDfEk86sN1HHYW9mXyqtAupuzEUiuYi3PnVmvpo+Ju9kYtCJF9m+vIYAAUrLDkqLHj5XCVmsTkhQx1DFbZIQsN+/pVcsp5beZrSf34jgeopqnEDGMFAwPMVQeNo24ZlKNjqzvAqaV503t51l2LGqql2jlSgIbONjtRR4mbaAnzRjHPniupkSlfRYJZXmuEt7fBYnAPb1plxILw3gk6Jkto3bqzHbNReELGQWxvbgYkkGI16ovXPrXni99NiseBl5ANvzNW8OOtmP5OZzdLoqD4GkDtQU0uX09BuaLujgc96WSHKtn7zoufnn+lWnRTjYxh57/GjojtjAoCLmMcqOTZTvQjn0bs2ByrcSEDtQ7HflW2fZwaJ2DaCYZTr98cv7V7Qqy6SN1G1ZUNMixVbWcXDeHwW8J1E5Z26k1HbS6LyWM9TmshJMK5OfaP70PL/wAh8qg59jbOa1bevF6Vh61xDYDeMAd6yKNiM4wOlbqAbp8gHC7ZqccqkEWTx5brTXgc1vHPGb2QRxqjKHblv0PpQM3Og+J/8a3zqatBJ0M/E3BbhJheWqhyqgkKc6lPbvSdLyNgDq2PKmv0fTSyWM0byOyI3sqzEhfgKQcUVV4reKoAUSHAA5VUnFF/x8rWg95MQalYgk9DT/wjwqTjN+LiZcWsGBGp912/sP3qlgnyX3PKu3eDkVeF2qqoA8pdgP8AqaiEFZZ8nM4wpe46RRFGsQBCqNIB/oaqHjGTXNbR5/Ex79MVb5P4cg/6GqT4qJ+vw7/cP9Ksw7MeRWb588+lAhgUjU8zMCPkP80TfczQtt/5UP8A83/eja0DF7GkAO1GYxjPaoLfpREp9ofCpSJbIjzrYkAdK0etJeXyrmcex+1MQN8DlWVpa++/xNeVzGLo/9k="/>
          <p:cNvSpPr>
            <a:spLocks noGrp="1" noChangeAspect="1" noChangeArrowheads="1"/>
          </p:cNvSpPr>
          <p:nvPr>
            <p:ph sz="quarter" idx="13"/>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US" dirty="0" smtClean="0"/>
              <a:t>Geert Hofstede</a:t>
            </a:r>
            <a:endParaRPr lang="en-US" dirty="0"/>
          </a:p>
        </p:txBody>
      </p:sp>
      <p:pic>
        <p:nvPicPr>
          <p:cNvPr id="1033" name="Picture 9" descr="F:\geert-hofstede-portra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971800"/>
            <a:ext cx="7924800"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7846033"/>
      </p:ext>
    </p:extLst>
  </p:cSld>
  <p:clrMapOvr>
    <a:masterClrMapping/>
  </p:clrMapOvr>
  <p:transition spd="slow">
    <p:randomBar dir="vert"/>
    <p:sndAc>
      <p:stSnd>
        <p:snd r:embed="rId3" name="whoosh.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14600" y="975360"/>
            <a:ext cx="4114800" cy="1082040"/>
          </a:xfrm>
        </p:spPr>
        <p:txBody>
          <a:bodyPr>
            <a:normAutofit fontScale="90000"/>
          </a:bodyPr>
          <a:lstStyle/>
          <a:p>
            <a:r>
              <a:rPr lang="en-US" dirty="0" smtClean="0"/>
              <a:t>United States Score on Hofstede’s model</a:t>
            </a:r>
            <a:br>
              <a:rPr lang="en-US" dirty="0" smtClean="0"/>
            </a:br>
            <a:r>
              <a:rPr lang="en-US" dirty="0" smtClean="0"/>
              <a:t>geert-Hofstede.com/United States</a:t>
            </a:r>
            <a:endParaRPr lang="en-US" dirty="0"/>
          </a:p>
        </p:txBody>
      </p:sp>
      <p:graphicFrame>
        <p:nvGraphicFramePr>
          <p:cNvPr id="4" name="Content Placeholder 3"/>
          <p:cNvGraphicFramePr>
            <a:graphicFrameLocks noGrp="1"/>
          </p:cNvGraphicFramePr>
          <p:nvPr>
            <p:ph sz="quarter" idx="13"/>
            <p:extLst>
              <p:ext uri="{D42A27DB-BD31-4B8C-83A1-F6EECF244321}">
                <p14:modId xmlns:p14="http://schemas.microsoft.com/office/powerpoint/2010/main" val="2917280647"/>
              </p:ext>
            </p:extLst>
          </p:nvPr>
        </p:nvGraphicFramePr>
        <p:xfrm>
          <a:off x="457200" y="2020888"/>
          <a:ext cx="8229600" cy="40751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63393658"/>
      </p:ext>
    </p:extLst>
  </p:cSld>
  <p:clrMapOvr>
    <a:masterClrMapping/>
  </p:clrMapOvr>
  <p:transition spd="slow">
    <p:randomBar dir="vert"/>
    <p:sndAc>
      <p:stSnd>
        <p:snd r:embed="rId3" name="whoosh.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Germany’s score on Hofstede’s model</a:t>
            </a:r>
            <a:br>
              <a:rPr lang="en-US" dirty="0" smtClean="0"/>
            </a:br>
            <a:r>
              <a:rPr lang="en-US" dirty="0" smtClean="0"/>
              <a:t>geert-hofstede.com/Germany</a:t>
            </a:r>
            <a:endParaRPr lang="en-US" dirty="0"/>
          </a:p>
        </p:txBody>
      </p:sp>
      <p:graphicFrame>
        <p:nvGraphicFramePr>
          <p:cNvPr id="4" name="Content Placeholder 3"/>
          <p:cNvGraphicFramePr>
            <a:graphicFrameLocks noGrp="1"/>
          </p:cNvGraphicFramePr>
          <p:nvPr>
            <p:ph sz="quarter" idx="13"/>
            <p:extLst>
              <p:ext uri="{D42A27DB-BD31-4B8C-83A1-F6EECF244321}">
                <p14:modId xmlns:p14="http://schemas.microsoft.com/office/powerpoint/2010/main" val="2005214404"/>
              </p:ext>
            </p:extLst>
          </p:nvPr>
        </p:nvGraphicFramePr>
        <p:xfrm>
          <a:off x="457200" y="2020888"/>
          <a:ext cx="8229600" cy="40751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32380705"/>
      </p:ext>
    </p:extLst>
  </p:cSld>
  <p:clrMapOvr>
    <a:masterClrMapping/>
  </p:clrMapOvr>
  <p:transition spd="slow">
    <p:randomBar dir="vert"/>
    <p:sndAc>
      <p:stSnd>
        <p:snd r:embed="rId3" name="whoosh.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14600" y="914400"/>
            <a:ext cx="4114800" cy="1005840"/>
          </a:xfrm>
        </p:spPr>
        <p:txBody>
          <a:bodyPr>
            <a:normAutofit fontScale="90000"/>
          </a:bodyPr>
          <a:lstStyle/>
          <a:p>
            <a:r>
              <a:rPr lang="en-US" dirty="0" smtClean="0"/>
              <a:t>Guatemala’s score on Hofstede’s model</a:t>
            </a:r>
            <a:br>
              <a:rPr lang="en-US" dirty="0" smtClean="0"/>
            </a:br>
            <a:r>
              <a:rPr lang="en-US" dirty="0" smtClean="0"/>
              <a:t>geert-hofstede.com/Guatemala</a:t>
            </a:r>
            <a:endParaRPr lang="en-US" dirty="0"/>
          </a:p>
        </p:txBody>
      </p:sp>
      <p:graphicFrame>
        <p:nvGraphicFramePr>
          <p:cNvPr id="5" name="Content Placeholder 4"/>
          <p:cNvGraphicFramePr>
            <a:graphicFrameLocks noGrp="1"/>
          </p:cNvGraphicFramePr>
          <p:nvPr>
            <p:ph sz="quarter" idx="13"/>
            <p:extLst>
              <p:ext uri="{D42A27DB-BD31-4B8C-83A1-F6EECF244321}">
                <p14:modId xmlns:p14="http://schemas.microsoft.com/office/powerpoint/2010/main" val="1790574205"/>
              </p:ext>
            </p:extLst>
          </p:nvPr>
        </p:nvGraphicFramePr>
        <p:xfrm>
          <a:off x="457200" y="2020888"/>
          <a:ext cx="8229600" cy="40751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95800650"/>
      </p:ext>
    </p:extLst>
  </p:cSld>
  <p:clrMapOvr>
    <a:masterClrMapping/>
  </p:clrMapOvr>
  <p:transition spd="slow">
    <p:randomBar dir="vert"/>
    <p:sndAc>
      <p:stSnd>
        <p:snd r:embed="rId3" name="whoosh.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a:t>According to Agarwal et al (2010), despite modernization due to the influence of globalization, individuals that are from these </a:t>
            </a:r>
            <a:r>
              <a:rPr lang="en-US" dirty="0" smtClean="0"/>
              <a:t>countries that are on the receiving end of modernization manage </a:t>
            </a:r>
            <a:r>
              <a:rPr lang="en-US" dirty="0"/>
              <a:t>to maintain cultural </a:t>
            </a:r>
            <a:r>
              <a:rPr lang="en-US" dirty="0" smtClean="0"/>
              <a:t>stability.  This stability entails </a:t>
            </a:r>
            <a:r>
              <a:rPr lang="en-US" dirty="0"/>
              <a:t>traditional values that </a:t>
            </a:r>
            <a:r>
              <a:rPr lang="en-US" dirty="0" smtClean="0"/>
              <a:t>includes </a:t>
            </a:r>
            <a:r>
              <a:rPr lang="en-US" dirty="0"/>
              <a:t>group solidarity, interpersonal harmony, paternalism, and familism.</a:t>
            </a:r>
          </a:p>
        </p:txBody>
      </p:sp>
      <p:sp>
        <p:nvSpPr>
          <p:cNvPr id="3" name="Title 2"/>
          <p:cNvSpPr>
            <a:spLocks noGrp="1"/>
          </p:cNvSpPr>
          <p:nvPr>
            <p:ph type="title"/>
          </p:nvPr>
        </p:nvSpPr>
        <p:spPr/>
        <p:txBody>
          <a:bodyPr/>
          <a:lstStyle/>
          <a:p>
            <a:r>
              <a:rPr lang="en-US" dirty="0" smtClean="0"/>
              <a:t>Influence of modernization on culture</a:t>
            </a:r>
            <a:endParaRPr lang="en-US" dirty="0"/>
          </a:p>
        </p:txBody>
      </p:sp>
      <p:pic>
        <p:nvPicPr>
          <p:cNvPr id="2050" name="Picture 2" descr="C:\Program Files (x86)\Microsoft Office\Media\CntCD1\ClipArt4\j0240341.wm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886200"/>
            <a:ext cx="8763000"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1682708"/>
      </p:ext>
    </p:extLst>
  </p:cSld>
  <p:clrMapOvr>
    <a:masterClrMapping/>
  </p:clrMapOvr>
  <p:transition spd="slow">
    <p:randomBar dir="vert"/>
    <p:sndAc>
      <p:stSnd>
        <p:snd r:embed="rId3" name="whoosh.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smtClean="0"/>
              <a:t>The focus is on a “study that investigates the shift of Pakistani consumers towards the use of plastic money, with emphasis on credit cards,” according to Ahmed, Amanullah &amp; Hamid (2009, para. 1)</a:t>
            </a:r>
          </a:p>
          <a:p>
            <a:endParaRPr lang="en-US" dirty="0" smtClean="0"/>
          </a:p>
          <a:p>
            <a:endParaRPr lang="en-US" dirty="0"/>
          </a:p>
          <a:p>
            <a:endParaRPr lang="en-US" dirty="0"/>
          </a:p>
        </p:txBody>
      </p:sp>
      <p:sp>
        <p:nvSpPr>
          <p:cNvPr id="3" name="Title 2"/>
          <p:cNvSpPr>
            <a:spLocks noGrp="1"/>
          </p:cNvSpPr>
          <p:nvPr>
            <p:ph type="title"/>
          </p:nvPr>
        </p:nvSpPr>
        <p:spPr/>
        <p:txBody>
          <a:bodyPr>
            <a:normAutofit fontScale="90000"/>
          </a:bodyPr>
          <a:lstStyle/>
          <a:p>
            <a:r>
              <a:rPr lang="en-US" dirty="0" smtClean="0"/>
              <a:t>Example of Pakistanis as consumers of banking services</a:t>
            </a:r>
            <a:endParaRPr lang="en-US" dirty="0"/>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200399"/>
            <a:ext cx="8382000" cy="3429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7267764"/>
      </p:ext>
    </p:extLst>
  </p:cSld>
  <p:clrMapOvr>
    <a:masterClrMapping/>
  </p:clrMapOvr>
  <p:transition spd="slow">
    <p:randomBar dir="vert"/>
    <p:sndAc>
      <p:stSnd>
        <p:snd r:embed="rId3" name="whoosh.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smtClean="0"/>
              <a:t>According to Agarwal, Malhotra &amp; Bolton (2010, p. 18), “The spread of global culture has been facilitated through the proliferation of the trans-national corporation, the rise of global capitalism, the widespread aspiration for material possessions, and the homogenization of global consumption.”</a:t>
            </a:r>
            <a:endParaRPr lang="en-US" dirty="0"/>
          </a:p>
        </p:txBody>
      </p:sp>
      <p:sp>
        <p:nvSpPr>
          <p:cNvPr id="3" name="Title 2"/>
          <p:cNvSpPr>
            <a:spLocks noGrp="1"/>
          </p:cNvSpPr>
          <p:nvPr>
            <p:ph type="title"/>
          </p:nvPr>
        </p:nvSpPr>
        <p:spPr/>
        <p:txBody>
          <a:bodyPr/>
          <a:lstStyle/>
          <a:p>
            <a:r>
              <a:rPr lang="en-US" dirty="0" smtClean="0"/>
              <a:t>Cultural differences in service theory</a:t>
            </a:r>
            <a:endParaRPr lang="en-US" dirty="0"/>
          </a:p>
        </p:txBody>
      </p:sp>
      <p:pic>
        <p:nvPicPr>
          <p:cNvPr id="1026" name="Picture 2" descr="C:\Program Files (x86)\Microsoft Office\Media\CntCD1\ClipArt1\j0149598.wm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810000"/>
            <a:ext cx="8534399" cy="2550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3381100"/>
      </p:ext>
    </p:extLst>
  </p:cSld>
  <p:clrMapOvr>
    <a:masterClrMapping/>
  </p:clrMapOvr>
  <p:transition spd="slow">
    <p:randomBar dir="vert"/>
    <p:sndAc>
      <p:stSnd>
        <p:snd r:embed="rId3" name="whoosh.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smtClean="0"/>
              <a:t>Organizations that have brands that are easily recognized around the world will be the first to enter the global marketplace in the form of developing countries:</a:t>
            </a:r>
          </a:p>
          <a:p>
            <a:endParaRPr lang="en-US" dirty="0" smtClean="0"/>
          </a:p>
          <a:p>
            <a:endParaRPr lang="en-US" dirty="0" smtClean="0"/>
          </a:p>
          <a:p>
            <a:endParaRPr lang="en-US" dirty="0"/>
          </a:p>
          <a:p>
            <a:endParaRPr lang="en-US" dirty="0"/>
          </a:p>
        </p:txBody>
      </p:sp>
      <p:sp>
        <p:nvSpPr>
          <p:cNvPr id="3" name="Title 2"/>
          <p:cNvSpPr>
            <a:spLocks noGrp="1"/>
          </p:cNvSpPr>
          <p:nvPr>
            <p:ph type="title"/>
          </p:nvPr>
        </p:nvSpPr>
        <p:spPr/>
        <p:txBody>
          <a:bodyPr>
            <a:normAutofit fontScale="90000"/>
          </a:bodyPr>
          <a:lstStyle/>
          <a:p>
            <a:r>
              <a:rPr lang="en-US" dirty="0" smtClean="0"/>
              <a:t>Summary of Cultural differences in service theory around the world</a:t>
            </a:r>
            <a:endParaRPr lang="en-US"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399" y="4031639"/>
            <a:ext cx="1228725" cy="1228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4703151"/>
            <a:ext cx="1771650"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77000" y="3768969"/>
            <a:ext cx="14859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57600" y="3159369"/>
            <a:ext cx="1628775"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040237"/>
      </p:ext>
    </p:extLst>
  </p:cSld>
  <p:clrMapOvr>
    <a:masterClrMapping/>
  </p:clrMapOvr>
  <p:transition spd="slow">
    <p:randomBar dir="vert"/>
    <p:sndAc>
      <p:stSnd>
        <p:snd r:embed="rId3" name="whoosh.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Best type of service for a developing market</a:t>
            </a:r>
            <a:endParaRPr lang="en-US" dirty="0"/>
          </a:p>
        </p:txBody>
      </p:sp>
      <p:pic>
        <p:nvPicPr>
          <p:cNvPr id="2050" name="Picture 2" descr="C:\Program Files (x86)\Microsoft Office\Media\CntCD1\Animated\j0189205.gif"/>
          <p:cNvPicPr>
            <a:picLocks noGrp="1" noChangeAspect="1" noChangeArrowheads="1" noCrop="1"/>
          </p:cNvPicPr>
          <p:nvPr>
            <p:ph sz="quarter" idx="13"/>
          </p:nvPr>
        </p:nvPicPr>
        <p:blipFill>
          <a:blip r:embed="rId4">
            <a:extLst>
              <a:ext uri="{28A0092B-C50C-407E-A947-70E740481C1C}">
                <a14:useLocalDpi xmlns:a14="http://schemas.microsoft.com/office/drawing/2010/main" val="0"/>
              </a:ext>
            </a:extLst>
          </a:blip>
          <a:srcRect/>
          <a:stretch>
            <a:fillRect/>
          </a:stretch>
        </p:blipFill>
        <p:spPr bwMode="auto">
          <a:xfrm>
            <a:off x="304800" y="2057400"/>
            <a:ext cx="8534400" cy="4648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6194834"/>
      </p:ext>
    </p:extLst>
  </p:cSld>
  <p:clrMapOvr>
    <a:masterClrMapping/>
  </p:clrMapOvr>
  <p:transition spd="slow">
    <p:randomBar dir="vert"/>
    <p:sndAc>
      <p:stSnd>
        <p:snd r:embed="rId3" name="whoosh.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3"/>
            <p:extLst>
              <p:ext uri="{D42A27DB-BD31-4B8C-83A1-F6EECF244321}">
                <p14:modId xmlns:p14="http://schemas.microsoft.com/office/powerpoint/2010/main" val="2616091498"/>
              </p:ext>
            </p:extLst>
          </p:nvPr>
        </p:nvGraphicFramePr>
        <p:xfrm>
          <a:off x="457200" y="2020888"/>
          <a:ext cx="8229600" cy="40751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itle 2"/>
          <p:cNvSpPr>
            <a:spLocks noGrp="1"/>
          </p:cNvSpPr>
          <p:nvPr>
            <p:ph type="title"/>
          </p:nvPr>
        </p:nvSpPr>
        <p:spPr/>
        <p:txBody>
          <a:bodyPr/>
          <a:lstStyle/>
          <a:p>
            <a:r>
              <a:rPr lang="en-US" dirty="0" smtClean="0"/>
              <a:t>In conclusion</a:t>
            </a:r>
            <a:endParaRPr lang="en-US" dirty="0"/>
          </a:p>
        </p:txBody>
      </p:sp>
    </p:spTree>
    <p:extLst>
      <p:ext uri="{BB962C8B-B14F-4D97-AF65-F5344CB8AC3E}">
        <p14:creationId xmlns:p14="http://schemas.microsoft.com/office/powerpoint/2010/main" val="1424918659"/>
      </p:ext>
    </p:extLst>
  </p:cSld>
  <p:clrMapOvr>
    <a:masterClrMapping/>
  </p:clrMapOvr>
  <p:transition spd="slow">
    <p:randomBar dir="vert"/>
    <p:sndAc>
      <p:stSnd>
        <p:snd r:embed="rId3" name="whoosh.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r>
              <a:rPr lang="en-US" sz="6000" dirty="0" smtClean="0"/>
              <a:t>Questions or comments</a:t>
            </a:r>
            <a:endParaRPr lang="en-US" sz="6000" dirty="0"/>
          </a:p>
        </p:txBody>
      </p:sp>
      <p:sp>
        <p:nvSpPr>
          <p:cNvPr id="3" name="Title 2"/>
          <p:cNvSpPr>
            <a:spLocks noGrp="1"/>
          </p:cNvSpPr>
          <p:nvPr>
            <p:ph type="title"/>
          </p:nvPr>
        </p:nvSpPr>
        <p:spPr/>
        <p:txBody>
          <a:bodyPr/>
          <a:lstStyle/>
          <a:p>
            <a:r>
              <a:rPr lang="en-US" dirty="0" smtClean="0"/>
              <a:t>Thank you for your attention</a:t>
            </a:r>
            <a:endParaRPr lang="en-US" dirty="0"/>
          </a:p>
        </p:txBody>
      </p:sp>
    </p:spTree>
    <p:extLst>
      <p:ext uri="{BB962C8B-B14F-4D97-AF65-F5344CB8AC3E}">
        <p14:creationId xmlns:p14="http://schemas.microsoft.com/office/powerpoint/2010/main" val="2877158040"/>
      </p:ext>
    </p:extLst>
  </p:cSld>
  <p:clrMapOvr>
    <a:masterClrMapping/>
  </p:clrMapOvr>
  <p:transition spd="slow">
    <p:randomBar dir="vert"/>
    <p:sndAc>
      <p:stSnd>
        <p:snd r:embed="rId3" name="whoosh.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pPr algn="l"/>
            <a:r>
              <a:rPr lang="en-US" dirty="0" smtClean="0"/>
              <a:t>See notes page</a:t>
            </a:r>
          </a:p>
        </p:txBody>
      </p:sp>
      <p:sp>
        <p:nvSpPr>
          <p:cNvPr id="3" name="Title 2"/>
          <p:cNvSpPr>
            <a:spLocks noGrp="1"/>
          </p:cNvSpPr>
          <p:nvPr>
            <p:ph type="title"/>
          </p:nvPr>
        </p:nvSpPr>
        <p:spPr/>
        <p:txBody>
          <a:bodyPr/>
          <a:lstStyle/>
          <a:p>
            <a:r>
              <a:rPr lang="en-US" dirty="0" smtClean="0"/>
              <a:t>References</a:t>
            </a:r>
            <a:endParaRPr lang="en-US" dirty="0"/>
          </a:p>
        </p:txBody>
      </p:sp>
    </p:spTree>
    <p:extLst>
      <p:ext uri="{BB962C8B-B14F-4D97-AF65-F5344CB8AC3E}">
        <p14:creationId xmlns:p14="http://schemas.microsoft.com/office/powerpoint/2010/main" val="1881473972"/>
      </p:ext>
    </p:extLst>
  </p:cSld>
  <p:clrMapOvr>
    <a:masterClrMapping/>
  </p:clrMapOvr>
  <p:transition spd="slow">
    <p:randomBar dir="vert"/>
    <p:sndAc>
      <p:stSnd>
        <p:snd r:embed="rId3" name="whoosh.wav"/>
      </p:stSnd>
    </p:sndAc>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algn="l"/>
            <a:r>
              <a:rPr lang="en-US" dirty="0" smtClean="0"/>
              <a:t>See notes page</a:t>
            </a:r>
            <a:endParaRPr lang="en-US" dirty="0"/>
          </a:p>
        </p:txBody>
      </p:sp>
      <p:sp>
        <p:nvSpPr>
          <p:cNvPr id="3" name="Title 2"/>
          <p:cNvSpPr>
            <a:spLocks noGrp="1"/>
          </p:cNvSpPr>
          <p:nvPr>
            <p:ph type="title"/>
          </p:nvPr>
        </p:nvSpPr>
        <p:spPr/>
        <p:txBody>
          <a:bodyPr/>
          <a:lstStyle/>
          <a:p>
            <a:r>
              <a:rPr lang="en-US" dirty="0" smtClean="0"/>
              <a:t>References (continued)</a:t>
            </a:r>
            <a:endParaRPr lang="en-US" dirty="0"/>
          </a:p>
        </p:txBody>
      </p:sp>
    </p:spTree>
    <p:extLst>
      <p:ext uri="{BB962C8B-B14F-4D97-AF65-F5344CB8AC3E}">
        <p14:creationId xmlns:p14="http://schemas.microsoft.com/office/powerpoint/2010/main" val="949993530"/>
      </p:ext>
    </p:extLst>
  </p:cSld>
  <p:clrMapOvr>
    <a:masterClrMapping/>
  </p:clrMapOvr>
  <p:transition spd="slow">
    <p:randomBar dir="vert"/>
    <p:sndAc>
      <p:stSnd>
        <p:snd r:embed="rId3" name="whoosh.wav"/>
      </p:stSnd>
    </p:sndAc>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algn="l"/>
            <a:r>
              <a:rPr lang="en-US" dirty="0" smtClean="0"/>
              <a:t>See notes page</a:t>
            </a:r>
            <a:endParaRPr lang="en-US" dirty="0"/>
          </a:p>
        </p:txBody>
      </p:sp>
      <p:sp>
        <p:nvSpPr>
          <p:cNvPr id="3" name="Title 2"/>
          <p:cNvSpPr>
            <a:spLocks noGrp="1"/>
          </p:cNvSpPr>
          <p:nvPr>
            <p:ph type="title"/>
          </p:nvPr>
        </p:nvSpPr>
        <p:spPr/>
        <p:txBody>
          <a:bodyPr/>
          <a:lstStyle/>
          <a:p>
            <a:r>
              <a:rPr lang="en-US" dirty="0" smtClean="0"/>
              <a:t>References (continued)</a:t>
            </a:r>
            <a:endParaRPr lang="en-US" dirty="0"/>
          </a:p>
        </p:txBody>
      </p:sp>
    </p:spTree>
    <p:extLst>
      <p:ext uri="{BB962C8B-B14F-4D97-AF65-F5344CB8AC3E}">
        <p14:creationId xmlns:p14="http://schemas.microsoft.com/office/powerpoint/2010/main" val="2387583736"/>
      </p:ext>
    </p:extLst>
  </p:cSld>
  <p:clrMapOvr>
    <a:masterClrMapping/>
  </p:clrMapOvr>
  <p:transition spd="slow">
    <p:randomBar dir="vert"/>
    <p:sndAc>
      <p:stSnd>
        <p:snd r:embed="rId3" name="whoosh.wav"/>
      </p:stSnd>
    </p:sndAc>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Tie">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Black Tie</Template>
  <TotalTime>916</TotalTime>
  <Words>3850</Words>
  <Application>Microsoft Office PowerPoint</Application>
  <PresentationFormat>On-screen Show (4:3)</PresentationFormat>
  <Paragraphs>192</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BlackTie</vt:lpstr>
      <vt:lpstr>Global Culture</vt:lpstr>
      <vt:lpstr>A global perspective of service theory</vt:lpstr>
      <vt:lpstr>Cultural Differences in service theory</vt:lpstr>
      <vt:lpstr>Scale preferences on international applicability</vt:lpstr>
      <vt:lpstr>Hofstede’s Model</vt:lpstr>
      <vt:lpstr>United States Score on Hofstede’s model geert-Hofstede.com/United States</vt:lpstr>
      <vt:lpstr>Germany’s score on Hofstede’s model geert-hofstede.com/Germany</vt:lpstr>
      <vt:lpstr>Guatemala’s score on Hofstede’s model geert-hofstede.com/Guatemala</vt:lpstr>
      <vt:lpstr>Influence of modernization on culture</vt:lpstr>
      <vt:lpstr>Example of Pakistanis as consumers of banking services</vt:lpstr>
      <vt:lpstr>Cultural differences in service theory</vt:lpstr>
      <vt:lpstr>Summary of Cultural differences in service theory around the world</vt:lpstr>
      <vt:lpstr>Best type of service for a developing market</vt:lpstr>
      <vt:lpstr>In conclusion</vt:lpstr>
      <vt:lpstr>Thank you for your attention</vt:lpstr>
      <vt:lpstr>References</vt:lpstr>
      <vt:lpstr>References (continued)</vt:lpstr>
      <vt:lpstr>References (continued)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Culture</dc:title>
  <dc:creator>karla</dc:creator>
  <cp:lastModifiedBy>karla</cp:lastModifiedBy>
  <cp:revision>94</cp:revision>
  <dcterms:created xsi:type="dcterms:W3CDTF">2013-10-29T01:13:24Z</dcterms:created>
  <dcterms:modified xsi:type="dcterms:W3CDTF">2013-11-03T00:24:51Z</dcterms:modified>
</cp:coreProperties>
</file>